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1"/>
  </p:notesMasterIdLst>
  <p:sldIdLst>
    <p:sldId id="346" r:id="rId2"/>
    <p:sldId id="480" r:id="rId3"/>
    <p:sldId id="258" r:id="rId4"/>
    <p:sldId id="422" r:id="rId5"/>
    <p:sldId id="423" r:id="rId6"/>
    <p:sldId id="424" r:id="rId7"/>
    <p:sldId id="425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20" r:id="rId17"/>
    <p:sldId id="349" r:id="rId18"/>
    <p:sldId id="348" r:id="rId19"/>
    <p:sldId id="350" r:id="rId20"/>
    <p:sldId id="351" r:id="rId21"/>
    <p:sldId id="352" r:id="rId22"/>
    <p:sldId id="353" r:id="rId23"/>
    <p:sldId id="355" r:id="rId24"/>
    <p:sldId id="356" r:id="rId25"/>
    <p:sldId id="357" r:id="rId26"/>
    <p:sldId id="358" r:id="rId27"/>
    <p:sldId id="370" r:id="rId28"/>
    <p:sldId id="360" r:id="rId29"/>
    <p:sldId id="362" r:id="rId30"/>
    <p:sldId id="361" r:id="rId31"/>
    <p:sldId id="363" r:id="rId32"/>
    <p:sldId id="364" r:id="rId33"/>
    <p:sldId id="365" r:id="rId34"/>
    <p:sldId id="366" r:id="rId35"/>
    <p:sldId id="368" r:id="rId36"/>
    <p:sldId id="369" r:id="rId37"/>
    <p:sldId id="367" r:id="rId38"/>
    <p:sldId id="375" r:id="rId39"/>
    <p:sldId id="354" r:id="rId40"/>
    <p:sldId id="481" r:id="rId41"/>
    <p:sldId id="482" r:id="rId42"/>
    <p:sldId id="483" r:id="rId43"/>
    <p:sldId id="484" r:id="rId44"/>
    <p:sldId id="486" r:id="rId45"/>
    <p:sldId id="487" r:id="rId46"/>
    <p:sldId id="488" r:id="rId47"/>
    <p:sldId id="489" r:id="rId48"/>
    <p:sldId id="490" r:id="rId49"/>
    <p:sldId id="485" r:id="rId50"/>
    <p:sldId id="497" r:id="rId51"/>
    <p:sldId id="498" r:id="rId52"/>
    <p:sldId id="499" r:id="rId53"/>
    <p:sldId id="500" r:id="rId54"/>
    <p:sldId id="491" r:id="rId55"/>
    <p:sldId id="496" r:id="rId56"/>
    <p:sldId id="493" r:id="rId57"/>
    <p:sldId id="494" r:id="rId58"/>
    <p:sldId id="495" r:id="rId59"/>
    <p:sldId id="376" r:id="rId60"/>
    <p:sldId id="263" r:id="rId61"/>
    <p:sldId id="257" r:id="rId62"/>
    <p:sldId id="378" r:id="rId63"/>
    <p:sldId id="379" r:id="rId64"/>
    <p:sldId id="380" r:id="rId65"/>
    <p:sldId id="381" r:id="rId66"/>
    <p:sldId id="265" r:id="rId67"/>
    <p:sldId id="264" r:id="rId68"/>
    <p:sldId id="266" r:id="rId69"/>
    <p:sldId id="267" r:id="rId70"/>
    <p:sldId id="268" r:id="rId71"/>
    <p:sldId id="271" r:id="rId72"/>
    <p:sldId id="269" r:id="rId73"/>
    <p:sldId id="272" r:id="rId74"/>
    <p:sldId id="273" r:id="rId75"/>
    <p:sldId id="309" r:id="rId76"/>
    <p:sldId id="275" r:id="rId77"/>
    <p:sldId id="382" r:id="rId78"/>
    <p:sldId id="282" r:id="rId79"/>
    <p:sldId id="404" r:id="rId80"/>
    <p:sldId id="285" r:id="rId81"/>
    <p:sldId id="383" r:id="rId82"/>
    <p:sldId id="462" r:id="rId83"/>
    <p:sldId id="286" r:id="rId84"/>
    <p:sldId id="384" r:id="rId85"/>
    <p:sldId id="290" r:id="rId86"/>
    <p:sldId id="398" r:id="rId87"/>
    <p:sldId id="399" r:id="rId88"/>
    <p:sldId id="291" r:id="rId89"/>
    <p:sldId id="292" r:id="rId90"/>
    <p:sldId id="385" r:id="rId91"/>
    <p:sldId id="389" r:id="rId92"/>
    <p:sldId id="386" r:id="rId93"/>
    <p:sldId id="388" r:id="rId94"/>
    <p:sldId id="387" r:id="rId95"/>
    <p:sldId id="293" r:id="rId96"/>
    <p:sldId id="392" r:id="rId97"/>
    <p:sldId id="393" r:id="rId98"/>
    <p:sldId id="294" r:id="rId99"/>
    <p:sldId id="391" r:id="rId100"/>
    <p:sldId id="394" r:id="rId101"/>
    <p:sldId id="395" r:id="rId102"/>
    <p:sldId id="396" r:id="rId103"/>
    <p:sldId id="397" r:id="rId104"/>
    <p:sldId id="295" r:id="rId105"/>
    <p:sldId id="400" r:id="rId106"/>
    <p:sldId id="288" r:id="rId107"/>
    <p:sldId id="302" r:id="rId108"/>
    <p:sldId id="289" r:id="rId109"/>
    <p:sldId id="298" r:id="rId110"/>
    <p:sldId id="299" r:id="rId111"/>
    <p:sldId id="311" r:id="rId112"/>
    <p:sldId id="312" r:id="rId113"/>
    <p:sldId id="300" r:id="rId114"/>
    <p:sldId id="301" r:id="rId115"/>
    <p:sldId id="405" r:id="rId116"/>
    <p:sldId id="479" r:id="rId117"/>
    <p:sldId id="403" r:id="rId118"/>
    <p:sldId id="303" r:id="rId119"/>
    <p:sldId id="304" r:id="rId120"/>
    <p:sldId id="409" r:id="rId121"/>
    <p:sldId id="406" r:id="rId122"/>
    <p:sldId id="410" r:id="rId123"/>
    <p:sldId id="411" r:id="rId124"/>
    <p:sldId id="414" r:id="rId125"/>
    <p:sldId id="464" r:id="rId126"/>
    <p:sldId id="465" r:id="rId127"/>
    <p:sldId id="435" r:id="rId128"/>
    <p:sldId id="415" r:id="rId129"/>
    <p:sldId id="436" r:id="rId130"/>
    <p:sldId id="407" r:id="rId131"/>
    <p:sldId id="437" r:id="rId132"/>
    <p:sldId id="438" r:id="rId133"/>
    <p:sldId id="439" r:id="rId134"/>
    <p:sldId id="440" r:id="rId135"/>
    <p:sldId id="443" r:id="rId136"/>
    <p:sldId id="441" r:id="rId137"/>
    <p:sldId id="444" r:id="rId138"/>
    <p:sldId id="442" r:id="rId139"/>
    <p:sldId id="408" r:id="rId140"/>
    <p:sldId id="417" r:id="rId141"/>
    <p:sldId id="418" r:id="rId142"/>
    <p:sldId id="445" r:id="rId143"/>
    <p:sldId id="450" r:id="rId144"/>
    <p:sldId id="447" r:id="rId145"/>
    <p:sldId id="448" r:id="rId146"/>
    <p:sldId id="449" r:id="rId147"/>
    <p:sldId id="451" r:id="rId148"/>
    <p:sldId id="453" r:id="rId149"/>
    <p:sldId id="452" r:id="rId150"/>
    <p:sldId id="459" r:id="rId151"/>
    <p:sldId id="377" r:id="rId152"/>
    <p:sldId id="454" r:id="rId153"/>
    <p:sldId id="455" r:id="rId154"/>
    <p:sldId id="472" r:id="rId155"/>
    <p:sldId id="477" r:id="rId156"/>
    <p:sldId id="466" r:id="rId157"/>
    <p:sldId id="467" r:id="rId158"/>
    <p:sldId id="468" r:id="rId159"/>
    <p:sldId id="469" r:id="rId160"/>
    <p:sldId id="470" r:id="rId161"/>
    <p:sldId id="471" r:id="rId162"/>
    <p:sldId id="473" r:id="rId163"/>
    <p:sldId id="474" r:id="rId164"/>
    <p:sldId id="475" r:id="rId165"/>
    <p:sldId id="476" r:id="rId166"/>
    <p:sldId id="421" r:id="rId167"/>
    <p:sldId id="457" r:id="rId168"/>
    <p:sldId id="458" r:id="rId169"/>
    <p:sldId id="345" r:id="rId170"/>
  </p:sldIdLst>
  <p:sldSz cx="12192000" cy="6858000"/>
  <p:notesSz cx="6858000" cy="9144000"/>
  <p:embeddedFontLst>
    <p:embeddedFont>
      <p:font typeface="Calibri" panose="020F0502020204030204" pitchFamily="34" charset="0"/>
      <p:regular r:id="rId172"/>
      <p:bold r:id="rId173"/>
      <p:italic r:id="rId174"/>
      <p:boldItalic r:id="rId175"/>
    </p:embeddedFont>
    <p:embeddedFont>
      <p:font typeface="Consolas" panose="020B0609020204030204" pitchFamily="49" charset="0"/>
      <p:regular r:id="rId176"/>
      <p:bold r:id="rId177"/>
      <p:italic r:id="rId178"/>
      <p:boldItalic r:id="rId179"/>
    </p:embeddedFont>
    <p:embeddedFont>
      <p:font typeface="Lora" pitchFamily="2" charset="0"/>
      <p:regular r:id="rId180"/>
      <p:bold r:id="rId181"/>
      <p:italic r:id="rId182"/>
      <p:boldItalic r:id="rId183"/>
    </p:embeddedFont>
    <p:embeddedFont>
      <p:font typeface="Mosk Bold 700" panose="02000506000000020004" pitchFamily="2" charset="0"/>
      <p:bold r:id="rId184"/>
    </p:embeddedFont>
    <p:embeddedFont>
      <p:font typeface="ROKAF SLAB SERIF MEDIUM" panose="020B0600000101010101" pitchFamily="50" charset="-127"/>
      <p:regular r:id="rId185"/>
    </p:embeddedFont>
    <p:embeddedFont>
      <p:font typeface="강한공군체 Medium" panose="020B0600000101010101" pitchFamily="50" charset="-127"/>
      <p:regular r:id="rId186"/>
    </p:embeddedFont>
    <p:embeddedFont>
      <p:font typeface="맑은 고딕" panose="020B0503020000020004" pitchFamily="50" charset="-127"/>
      <p:regular r:id="rId187"/>
      <p:bold r:id="rId18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1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3.fntdata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3.fntdata"/><Relationship Id="rId179" Type="http://schemas.openxmlformats.org/officeDocument/2006/relationships/font" Target="fonts/font8.fntdata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9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1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01/26/2023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471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5393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777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325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ew.sh/index_ko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.png"/><Relationship Id="rId7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mber-intro.netlify.app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anorama-ui-tetz.netlify.app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tetz-music-player.netlify.app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tetz-mask-animation.netlify.app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starbucks-clone-tetz.netlify.app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tangerine-twilight-4a9795.netlify.app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mbti.tetz.org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Protocols/HTTP/AsImplemented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ko/docs/Learn/HTML/Introduction_to_HTML/Getting_started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0967F00-74BC-A478-3D0E-E6E4BA96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77" y="117446"/>
            <a:ext cx="3977590" cy="29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593837D-E876-F1EC-B5D7-DBE93485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73" y="3101675"/>
            <a:ext cx="4740988" cy="35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F746D65-E752-6362-8C2A-C41A6457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1222585"/>
            <a:ext cx="4078307" cy="543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890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9929F8-2220-E22A-95DA-1F5B64BC53E8}"/>
              </a:ext>
            </a:extLst>
          </p:cNvPr>
          <p:cNvGrpSpPr/>
          <p:nvPr/>
        </p:nvGrpSpPr>
        <p:grpSpPr>
          <a:xfrm>
            <a:off x="425450" y="1278379"/>
            <a:ext cx="11341100" cy="3244978"/>
            <a:chOff x="425450" y="1214879"/>
            <a:chExt cx="11341100" cy="3244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F1D58E-6576-712A-042E-A2C5F14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1134DF-0033-E86B-45B9-0D8220BCD894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61038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ACC0A7-4024-BF52-AA08-EB609504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047417"/>
            <a:ext cx="742101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38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820133-D6EC-0794-1ABA-B5A16C89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1" y="846897"/>
            <a:ext cx="11311358" cy="39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708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49A50A-EFAF-46AA-994F-E979C8D0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768177"/>
            <a:ext cx="11239500" cy="3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76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(Comments)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1F228-30DC-7E5C-B825-3983EE12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43835"/>
            <a:ext cx="10515600" cy="28331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주석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(comment)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개발자에게 코드를 설명하기 위해 사용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브라우저는 주석을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화면에 표시하지 않는다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BF26C-F16D-CF0D-F799-FC4CD8E3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3" y="2024285"/>
            <a:ext cx="6234235" cy="10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742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5922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</a:t>
            </a:r>
            <a:endParaRPr lang="ko-KR" altLang="en-US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&lt;h1~6&gt;&lt;/h1~6&gt;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제목을 뜻하는 </a:t>
            </a:r>
            <a:r>
              <a:rPr lang="en-US" altLang="ko-KR" dirty="0">
                <a:solidFill>
                  <a:srgbClr val="0070C0"/>
                </a:solidFill>
              </a:rPr>
              <a:t>Heading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h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자동 줄 바꿈</a:t>
            </a:r>
            <a:r>
              <a:rPr lang="en-US" altLang="ko-KR" dirty="0">
                <a:solidFill>
                  <a:schemeClr val="accent2"/>
                </a:solidFill>
              </a:rPr>
              <a:t>! </a:t>
            </a:r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/>
              <a:t>제목이니까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HTML </a:t>
            </a:r>
            <a:r>
              <a:rPr lang="ko-KR" altLang="en-US" dirty="0"/>
              <a:t>문서에는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h1 </a:t>
            </a:r>
            <a:r>
              <a:rPr lang="ko-KR" altLang="en-US" dirty="0">
                <a:solidFill>
                  <a:schemeClr val="accent2"/>
                </a:solidFill>
              </a:rPr>
              <a:t>태그를 권장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웹 검색 엔진이 제일 먼저 검색하는 태그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2099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Semantic</a:t>
            </a:r>
            <a:r>
              <a:rPr lang="en-US" altLang="ko-KR" dirty="0"/>
              <a:t> Web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576CAD-876B-2EC5-2756-E8456A41E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태그 자체로 컨텐츠에 대한 의미를 명확하게 설명할 수 있는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개발자가 의도한 요소의 의미가 명확하게 나타남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&lt;header&gt;, &lt;footer&gt;,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&lt;title&gt;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검색 엔진이 웹 페이지를 검색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ko-KR" altLang="en-US" dirty="0"/>
              <a:t>를 검색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021A27-C693-02FF-F709-78830528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59" y="3429000"/>
            <a:ext cx="7657620" cy="92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44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본문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&lt;p&gt;&lt;/p&gt;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본문을 뜻하는 </a:t>
            </a:r>
            <a:r>
              <a:rPr lang="en-US" altLang="ko-KR" dirty="0">
                <a:solidFill>
                  <a:schemeClr val="accent2"/>
                </a:solidFill>
              </a:rPr>
              <a:t>paragraph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본문을 적기 위한 태그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819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줄 바꿈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과연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/>
              <a:t>은 무엇의 약자 일까요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줄을 바꿔 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</a:t>
            </a:r>
            <a:r>
              <a:rPr lang="en-US" altLang="ko-KR" dirty="0"/>
              <a:t>…. </a:t>
            </a:r>
            <a:r>
              <a:rPr lang="ko-KR" altLang="en-US" dirty="0"/>
              <a:t>그냥 </a:t>
            </a:r>
            <a:r>
              <a:rPr lang="ko-KR" altLang="en-US" dirty="0" err="1">
                <a:solidFill>
                  <a:schemeClr val="accent2"/>
                </a:solidFill>
              </a:rPr>
              <a:t>엔터</a:t>
            </a:r>
            <a:r>
              <a:rPr lang="ko-KR" altLang="en-US" dirty="0"/>
              <a:t> 치면 안되나요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그럼 </a:t>
            </a:r>
            <a:r>
              <a:rPr lang="ko-KR" altLang="en-US" dirty="0" err="1">
                <a:solidFill>
                  <a:schemeClr val="accent2"/>
                </a:solidFill>
              </a:rPr>
              <a:t>공백</a:t>
            </a:r>
            <a:r>
              <a:rPr lang="ko-KR" altLang="en-US" dirty="0" err="1"/>
              <a:t>은요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609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사진 설명이 없습니다.">
            <a:extLst>
              <a:ext uri="{FF2B5EF4-FFF2-40B4-BE49-F238E27FC236}">
                <a16:creationId xmlns:a16="http://schemas.microsoft.com/office/drawing/2014/main" id="{58C788B9-38DC-730B-651A-BF5A60C6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064" y="1029747"/>
            <a:ext cx="6295936" cy="472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사진 설명이 없습니다.">
            <a:extLst>
              <a:ext uri="{FF2B5EF4-FFF2-40B4-BE49-F238E27FC236}">
                <a16:creationId xmlns:a16="http://schemas.microsoft.com/office/drawing/2014/main" id="{90F5DD3D-FF83-0C60-B892-48D3584DA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9747"/>
            <a:ext cx="5896064" cy="44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3143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형식화 된 글자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&lt;pre&gt;&lt;/pre&gt;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형식화</a:t>
            </a:r>
            <a:r>
              <a:rPr lang="en-US" altLang="ko-KR" dirty="0">
                <a:solidFill>
                  <a:schemeClr val="accent2"/>
                </a:solidFill>
              </a:rPr>
              <a:t>(preformatted)</a:t>
            </a:r>
            <a:r>
              <a:rPr lang="ko-KR" altLang="en-US" dirty="0"/>
              <a:t>의 약자 </a:t>
            </a:r>
            <a:r>
              <a:rPr lang="en-US" altLang="ko-KR" dirty="0">
                <a:solidFill>
                  <a:srgbClr val="00B050"/>
                </a:solidFill>
              </a:rPr>
              <a:t>&lt;pre&gt;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우리가 </a:t>
            </a:r>
            <a:r>
              <a:rPr lang="ko-KR" altLang="en-US" dirty="0">
                <a:solidFill>
                  <a:schemeClr val="accent2"/>
                </a:solidFill>
              </a:rPr>
              <a:t>에디터에 쓴 대로 </a:t>
            </a:r>
            <a:r>
              <a:rPr lang="ko-KR" altLang="en-US" dirty="0"/>
              <a:t>웹에서도 보여준답니다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개발자들도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 err="1">
                <a:solidFill>
                  <a:srgbClr val="00B050"/>
                </a:solidFill>
              </a:rPr>
              <a:t>nbsp</a:t>
            </a:r>
            <a:r>
              <a:rPr lang="en-US" altLang="ko-KR" dirty="0">
                <a:solidFill>
                  <a:srgbClr val="00B050"/>
                </a:solidFill>
              </a:rPr>
              <a:t>; </a:t>
            </a:r>
            <a:r>
              <a:rPr lang="ko-KR" altLang="en-US" dirty="0"/>
              <a:t>사용하기 귀찮기 때문이죠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927332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00B050"/>
                </a:solidFill>
              </a:rPr>
              <a:t> 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순서 없는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순서 있는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은 속성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type=“?”&gt;</a:t>
            </a:r>
            <a:r>
              <a:rPr lang="en-US" altLang="ko-KR" dirty="0"/>
              <a:t> : </a:t>
            </a:r>
            <a:r>
              <a:rPr lang="ko-KR" altLang="en-US" dirty="0"/>
              <a:t>말머리 기호 변경</a:t>
            </a:r>
            <a:r>
              <a:rPr lang="en-US" altLang="ko-KR" dirty="0"/>
              <a:t>(1,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I,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 / A / a / I /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start=“?”&gt;</a:t>
            </a:r>
            <a:r>
              <a:rPr lang="en-US" altLang="ko-KR" dirty="0"/>
              <a:t> : </a:t>
            </a:r>
            <a:r>
              <a:rPr lang="ko-KR" altLang="en-US" dirty="0"/>
              <a:t>시작 값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reversed&gt;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역순으로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6281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목록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1DCC6-5D51-7D4A-FFD0-5AF965AB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77" y="1655382"/>
            <a:ext cx="3844392" cy="4605343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93FC4B0-3696-319C-1966-FC070CBF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792" y="1417638"/>
            <a:ext cx="6160008" cy="4759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직관적</a:t>
            </a:r>
            <a:r>
              <a:rPr lang="ko-KR" altLang="en-US" dirty="0"/>
              <a:t>으로 부모자식 관계 파악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00546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 줄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수평으로 된 줄을 그어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00503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꾸미기 태그들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&lt;b&gt; </a:t>
            </a:r>
            <a:r>
              <a:rPr lang="en-US" altLang="ko-KR" dirty="0"/>
              <a:t>: </a:t>
            </a:r>
            <a:r>
              <a:rPr lang="ko-KR" altLang="en-US" dirty="0"/>
              <a:t>두껍게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&lt;strong&gt;</a:t>
            </a:r>
            <a:r>
              <a:rPr lang="en-US" altLang="ko-KR" dirty="0"/>
              <a:t> : </a:t>
            </a:r>
            <a:r>
              <a:rPr lang="ko-KR" altLang="en-US" dirty="0"/>
              <a:t>두껍게</a:t>
            </a:r>
            <a:r>
              <a:rPr lang="en-US" altLang="ko-KR" dirty="0"/>
              <a:t>! +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한</a:t>
            </a:r>
            <a:r>
              <a:rPr lang="ko-KR" altLang="en-US" dirty="0"/>
              <a:t> 의미를 지님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이탤릭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em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Emphasized, </a:t>
            </a:r>
            <a:r>
              <a:rPr lang="ko-KR" altLang="en-US" dirty="0"/>
              <a:t>강조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&lt;del&gt;</a:t>
            </a:r>
            <a:r>
              <a:rPr lang="en-US" altLang="ko-KR" dirty="0"/>
              <a:t> : </a:t>
            </a:r>
            <a:r>
              <a:rPr lang="ko-KR" altLang="en-US" dirty="0"/>
              <a:t>중간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&lt;u&gt;</a:t>
            </a:r>
            <a:r>
              <a:rPr lang="en-US" altLang="ko-KR" dirty="0"/>
              <a:t> : </a:t>
            </a:r>
            <a:r>
              <a:rPr lang="ko-KR" altLang="en-US" dirty="0"/>
              <a:t>밑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43948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카페 이름은 </a:t>
            </a:r>
            <a:r>
              <a:rPr lang="en-US" altLang="ko-KR" dirty="0"/>
              <a:t>&lt;h1&gt;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태그와 </a:t>
            </a:r>
            <a:r>
              <a:rPr lang="en-US" altLang="ko-KR" dirty="0"/>
              <a:t>&lt;li&gt;</a:t>
            </a:r>
            <a:r>
              <a:rPr lang="ko-KR" altLang="en-US" dirty="0"/>
              <a:t> 사용해서 메뉴 작성</a:t>
            </a:r>
            <a:r>
              <a:rPr lang="en-US" altLang="ko-KR" dirty="0"/>
              <a:t>, </a:t>
            </a:r>
            <a:r>
              <a:rPr lang="ko-KR" altLang="en-US" dirty="0"/>
              <a:t>음료 최소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메뉴 이름은 </a:t>
            </a:r>
            <a:r>
              <a:rPr lang="en-US" altLang="ko-KR" dirty="0"/>
              <a:t>&lt;h2&gt;</a:t>
            </a:r>
          </a:p>
          <a:p>
            <a:r>
              <a:rPr lang="ko-KR" altLang="en-US" dirty="0"/>
              <a:t>메뉴의 가격은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태그와 </a:t>
            </a:r>
            <a:r>
              <a:rPr lang="en-US" altLang="ko-KR" dirty="0"/>
              <a:t>&lt;li&gt; </a:t>
            </a:r>
            <a:r>
              <a:rPr lang="ko-KR" altLang="en-US" dirty="0"/>
              <a:t>태그로 표현하기</a:t>
            </a:r>
            <a:endParaRPr lang="en-US" altLang="ko-KR" dirty="0"/>
          </a:p>
          <a:p>
            <a:r>
              <a:rPr lang="ko-KR" altLang="en-US" dirty="0"/>
              <a:t>메뉴 설명은 </a:t>
            </a:r>
            <a:r>
              <a:rPr lang="en-US" altLang="ko-KR" dirty="0"/>
              <a:t>&lt;p&gt; </a:t>
            </a:r>
            <a:r>
              <a:rPr lang="ko-KR" altLang="en-US" dirty="0"/>
              <a:t>또는 </a:t>
            </a:r>
            <a:r>
              <a:rPr lang="en-US" altLang="ko-KR" dirty="0"/>
              <a:t>&lt;pre&gt;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r>
              <a:rPr lang="ko-KR" altLang="en-US" dirty="0" err="1"/>
              <a:t>메뉴끼리는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 /&gt; </a:t>
            </a:r>
            <a:r>
              <a:rPr lang="ko-KR" altLang="en-US" dirty="0"/>
              <a:t>태그로 구분</a:t>
            </a:r>
            <a:endParaRPr lang="en-US" altLang="ko-KR" dirty="0"/>
          </a:p>
          <a:p>
            <a:r>
              <a:rPr lang="ko-KR" altLang="en-US" dirty="0"/>
              <a:t>문자 꾸미기 태그 전부 사용하기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02090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CCDF4-52C3-3B2A-53C7-19196CBF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4" y="1328391"/>
            <a:ext cx="2754100" cy="53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99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59175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Other</a:t>
            </a:r>
          </a:p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Tags</a:t>
            </a:r>
            <a:endParaRPr lang="ko-KR" altLang="en-US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넣고 싶어</a:t>
            </a:r>
            <a:r>
              <a:rPr lang="en-US" altLang="ko-KR" dirty="0"/>
              <a:t>?,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이미지</a:t>
            </a:r>
            <a:r>
              <a:rPr lang="ko-KR" altLang="en-US" dirty="0"/>
              <a:t>를 넣을 때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 값 중 하나인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src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이미지 로드가 안될 경우 </a:t>
            </a:r>
            <a:r>
              <a:rPr lang="en-US" altLang="ko-KR" dirty="0">
                <a:solidFill>
                  <a:schemeClr val="accent2"/>
                </a:solidFill>
              </a:rPr>
              <a:t>alt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이 중요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파일을 직접 가져오기</a:t>
            </a:r>
            <a:r>
              <a:rPr lang="en-US" altLang="ko-KR" dirty="0"/>
              <a:t>, </a:t>
            </a:r>
            <a:r>
              <a:rPr lang="ko-KR" altLang="en-US" dirty="0"/>
              <a:t>인터넷 주소에서 가져오기 등등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36612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꽃</a:t>
            </a:r>
            <a:r>
              <a:rPr lang="ko-KR" altLang="en-US" dirty="0">
                <a:solidFill>
                  <a:schemeClr val="accent2"/>
                </a:solidFill>
              </a:rPr>
              <a:t>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기존 문서나 텍스트의 </a:t>
            </a:r>
            <a:r>
              <a:rPr lang="ko-KR" altLang="en-US" dirty="0">
                <a:solidFill>
                  <a:schemeClr val="accent2"/>
                </a:solidFill>
                <a:latin typeface="Lora" pitchFamily="2" charset="0"/>
              </a:rPr>
              <a:t>선형성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Lora" pitchFamily="2" charset="0"/>
              </a:rPr>
              <a:t>,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고정성의 제약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에서 벗어나                 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사용자가 원하는 정보를 취득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할 수 있는 기능을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Anchor</a:t>
            </a:r>
            <a:r>
              <a:rPr lang="en-US" altLang="ko-KR" dirty="0"/>
              <a:t> </a:t>
            </a:r>
            <a:r>
              <a:rPr lang="ko-KR" altLang="en-US" dirty="0"/>
              <a:t>의 약자인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값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href</a:t>
            </a:r>
            <a:r>
              <a:rPr lang="en-US" altLang="ko-KR" dirty="0"/>
              <a:t> : Hypertext Reference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이동할 페이지의 링크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target</a:t>
            </a:r>
            <a:r>
              <a:rPr lang="en-US" altLang="ko-KR" dirty="0"/>
              <a:t> : </a:t>
            </a:r>
            <a:r>
              <a:rPr lang="ko-KR" altLang="en-US" dirty="0"/>
              <a:t>링크 된 문서를 열었을 때 문서가 열릴 위치 표시</a:t>
            </a:r>
            <a:endParaRPr lang="en-US" altLang="ko-KR" dirty="0"/>
          </a:p>
          <a:p>
            <a:pPr lvl="2"/>
            <a:r>
              <a:rPr lang="en-US" altLang="ko-KR" dirty="0"/>
              <a:t>_blank / _self / _parent / _top</a:t>
            </a:r>
          </a:p>
        </p:txBody>
      </p:sp>
    </p:spTree>
    <p:extLst>
      <p:ext uri="{BB962C8B-B14F-4D97-AF65-F5344CB8AC3E}">
        <p14:creationId xmlns:p14="http://schemas.microsoft.com/office/powerpoint/2010/main" val="130161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944215D-9F8B-2F1C-0686-273AD96A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4" y="83889"/>
            <a:ext cx="5210772" cy="390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200D166-3B84-D456-B4E3-FB279AA4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04" y="2116546"/>
            <a:ext cx="7784983" cy="424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129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910CBF-4FBD-F37A-2FAF-3D303C3E31B7}"/>
              </a:ext>
            </a:extLst>
          </p:cNvPr>
          <p:cNvSpPr txBox="1"/>
          <p:nvPr/>
        </p:nvSpPr>
        <p:spPr>
          <a:xfrm>
            <a:off x="952500" y="1951335"/>
            <a:ext cx="110617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4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"http://naver.com" </a:t>
            </a:r>
            <a:r>
              <a:rPr lang="en-US" altLang="ko-KR" sz="4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Click</a:t>
            </a:r>
          </a:p>
          <a:p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165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테이블을 만들자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ACB48E0-8170-9F85-5EB8-19F8545A0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370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itchFamily="2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만들 때 사용하는 태그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과거에는 테이블을 사용하여 레이아웃을 구성 하였으나 기능 상의 한계로 인하여 최근에는 공간 분할 태그인 </a:t>
            </a:r>
            <a:r>
              <a:rPr lang="en-US" altLang="ko-KR" dirty="0"/>
              <a:t>&lt;div&gt; </a:t>
            </a:r>
            <a:r>
              <a:rPr lang="ko-KR" altLang="en-US" dirty="0"/>
              <a:t>태그를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먼저 행을 쓰고 행의 자식 요소로 칸을 넣어주는 것이 기본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r>
              <a:rPr lang="en-US" altLang="ko-KR" dirty="0"/>
              <a:t> : </a:t>
            </a:r>
            <a:r>
              <a:rPr lang="ko-KR" altLang="en-US" dirty="0"/>
              <a:t>표를 감싸는 태그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&lt;tr&gt;</a:t>
            </a:r>
            <a:r>
              <a:rPr lang="en-US" altLang="ko-KR" dirty="0"/>
              <a:t> :</a:t>
            </a:r>
            <a:r>
              <a:rPr lang="ko-KR" altLang="en-US" dirty="0"/>
              <a:t> 표 내부의 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th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표 내부의 제목 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&lt;td&gt;</a:t>
            </a:r>
            <a:r>
              <a:rPr lang="en-US" altLang="ko-KR" dirty="0"/>
              <a:t> : </a:t>
            </a:r>
            <a:r>
              <a:rPr lang="ko-KR" altLang="en-US" dirty="0"/>
              <a:t>행 내부의 일반 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20367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3. 이미지와 테이블 | HTML 프로그래밍 기초">
            <a:extLst>
              <a:ext uri="{FF2B5EF4-FFF2-40B4-BE49-F238E27FC236}">
                <a16:creationId xmlns:a16="http://schemas.microsoft.com/office/drawing/2014/main" id="{2DA3AEF2-D476-B069-7094-2B7300425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693435"/>
            <a:ext cx="10677525" cy="54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4723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45C81-A955-36CC-4F01-ADAC0D17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&lt;table&gt;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7123F-B1F4-FA93-5FAF-675654DC3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&lt;table&gt;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border</a:t>
            </a:r>
            <a:r>
              <a:rPr lang="en-US" altLang="ko-KR" dirty="0"/>
              <a:t> : </a:t>
            </a:r>
            <a:r>
              <a:rPr lang="ko-KR" altLang="en-US" dirty="0"/>
              <a:t>테두리 두께</a:t>
            </a:r>
            <a:endParaRPr lang="en-US" altLang="ko-KR" dirty="0"/>
          </a:p>
          <a:p>
            <a:r>
              <a:rPr lang="en-US" altLang="ko-KR" dirty="0"/>
              <a:t>&lt;td&gt;</a:t>
            </a:r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colspan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열의 수 지정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rowsapn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행의 수 지정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8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1A2941-03BA-CD5D-E50C-E1A6D038720F}"/>
              </a:ext>
            </a:extLst>
          </p:cNvPr>
          <p:cNvSpPr txBox="1"/>
          <p:nvPr/>
        </p:nvSpPr>
        <p:spPr>
          <a:xfrm>
            <a:off x="5460274" y="289679"/>
            <a:ext cx="472875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 go : 2$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 here : 3$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A5F92-9F9C-727B-CA97-97B465385F73}"/>
              </a:ext>
            </a:extLst>
          </p:cNvPr>
          <p:cNvSpPr txBox="1"/>
          <p:nvPr/>
        </p:nvSpPr>
        <p:spPr>
          <a:xfrm>
            <a:off x="461554" y="289679"/>
            <a:ext cx="449362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테이크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아웃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2000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매장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3000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060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2,</a:t>
            </a:r>
            <a:r>
              <a:rPr lang="en-US" altLang="ko-KR" dirty="0"/>
              <a:t> </a:t>
            </a:r>
            <a:r>
              <a:rPr lang="ko-KR" altLang="en-US" dirty="0"/>
              <a:t>카페 음료 주문 테이블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1</a:t>
            </a:r>
            <a:r>
              <a:rPr lang="ko-KR" altLang="en-US" dirty="0"/>
              <a:t>에서 작성한 카페 메뉴 리스트를 </a:t>
            </a:r>
            <a:r>
              <a:rPr lang="en-US" altLang="ko-KR" dirty="0"/>
              <a:t>Table </a:t>
            </a:r>
            <a:r>
              <a:rPr lang="ko-KR" altLang="en-US" dirty="0"/>
              <a:t>로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음료 이름을 누르면 해당 음료 정보가 있는 페이지로 이동</a:t>
            </a:r>
            <a:r>
              <a:rPr lang="en-US" altLang="ko-KR" dirty="0"/>
              <a:t>!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290BBA3-866B-8067-237C-E619D7EC5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84468"/>
              </p:ext>
            </p:extLst>
          </p:nvPr>
        </p:nvGraphicFramePr>
        <p:xfrm>
          <a:off x="803835" y="2176245"/>
          <a:ext cx="7506447" cy="3632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149">
                  <a:extLst>
                    <a:ext uri="{9D8B030D-6E8A-4147-A177-3AD203B41FA5}">
                      <a16:colId xmlns:a16="http://schemas.microsoft.com/office/drawing/2014/main" val="943019532"/>
                    </a:ext>
                  </a:extLst>
                </a:gridCol>
                <a:gridCol w="2502149">
                  <a:extLst>
                    <a:ext uri="{9D8B030D-6E8A-4147-A177-3AD203B41FA5}">
                      <a16:colId xmlns:a16="http://schemas.microsoft.com/office/drawing/2014/main" val="3073469306"/>
                    </a:ext>
                  </a:extLst>
                </a:gridCol>
                <a:gridCol w="2502149">
                  <a:extLst>
                    <a:ext uri="{9D8B030D-6E8A-4147-A177-3AD203B41FA5}">
                      <a16:colId xmlns:a16="http://schemas.microsoft.com/office/drawing/2014/main" val="1304992741"/>
                    </a:ext>
                  </a:extLst>
                </a:gridCol>
              </a:tblGrid>
              <a:tr h="638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음료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가격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이미지</a:t>
                      </a:r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312484883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커피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2500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104665177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녹차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3000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350423584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레모네이드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4000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2674414160"/>
                  </a:ext>
                </a:extLst>
              </a:tr>
            </a:tbl>
          </a:graphicData>
        </a:graphic>
      </p:graphicFrame>
      <p:pic>
        <p:nvPicPr>
          <p:cNvPr id="4098" name="Picture 2" descr="커피 마시지 말라는 '몸의 신호' 7가지">
            <a:extLst>
              <a:ext uri="{FF2B5EF4-FFF2-40B4-BE49-F238E27FC236}">
                <a16:creationId xmlns:a16="http://schemas.microsoft.com/office/drawing/2014/main" id="{AF81192D-221E-CE05-EFC4-5FB43D01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0" y="2906243"/>
            <a:ext cx="1169200" cy="77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녹차 효능, 부작용, 영양 성분, 녹차 제대로 마시는 법 : 그라디움">
            <a:extLst>
              <a:ext uri="{FF2B5EF4-FFF2-40B4-BE49-F238E27FC236}">
                <a16:creationId xmlns:a16="http://schemas.microsoft.com/office/drawing/2014/main" id="{BEA85590-DED0-9D98-E127-8B58F4B0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94" y="3938822"/>
            <a:ext cx="1109382" cy="7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레몬 에이드 &gt; 상품메뉴 | 비엔나커피하우스, Wien1683">
            <a:extLst>
              <a:ext uri="{FF2B5EF4-FFF2-40B4-BE49-F238E27FC236}">
                <a16:creationId xmlns:a16="http://schemas.microsoft.com/office/drawing/2014/main" id="{B030000F-46C7-0107-5C52-BBF9CA79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0" y="4896880"/>
            <a:ext cx="819065" cy="8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218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ECCE0-8755-30CC-AB29-49DC937E07A4}"/>
              </a:ext>
            </a:extLst>
          </p:cNvPr>
          <p:cNvSpPr txBox="1"/>
          <p:nvPr/>
        </p:nvSpPr>
        <p:spPr>
          <a:xfrm>
            <a:off x="342899" y="276225"/>
            <a:ext cx="881062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음료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가격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이미지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"http://naver.com"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"http://naver.com"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"http://naver.com"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&lt;/table&gt;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7848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2073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42773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ko-KR" altLang="en-US" dirty="0"/>
              <a:t>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드롭 다운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 </a:t>
            </a:r>
            <a:r>
              <a:rPr lang="en-US" altLang="ko-KR" dirty="0"/>
              <a:t>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Selected</a:t>
            </a:r>
            <a:r>
              <a:rPr lang="en-US" altLang="ko-KR" dirty="0"/>
              <a:t>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Label </a:t>
            </a:r>
            <a:r>
              <a:rPr lang="en-US" altLang="ko-KR" dirty="0"/>
              <a:t>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Disabled</a:t>
            </a:r>
            <a:r>
              <a:rPr lang="en-US" altLang="ko-KR" dirty="0"/>
              <a:t>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C71246-C066-2E2B-86A3-457B892595F7}"/>
              </a:ext>
            </a:extLst>
          </p:cNvPr>
          <p:cNvSpPr txBox="1"/>
          <p:nvPr/>
        </p:nvSpPr>
        <p:spPr>
          <a:xfrm>
            <a:off x="411589" y="314240"/>
            <a:ext cx="8172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"americano"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아메리카노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"cappuccino"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카푸치노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"other"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"lemonade"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레모네이드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hotchoco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핫초코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"smoothie"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41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2E7B8C4-F910-5CD9-23FC-D9A6BE87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3" y="159391"/>
            <a:ext cx="6183335" cy="46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A234FE2-16D5-7999-7D87-45045D2F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73" y="2291952"/>
            <a:ext cx="5873502" cy="44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623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/>
              <a:t>, type=“button”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버튼을 생성</a:t>
            </a:r>
            <a:endParaRPr lang="en-US" altLang="ko-KR" dirty="0"/>
          </a:p>
          <a:p>
            <a:r>
              <a:rPr lang="ko-KR" altLang="en-US" dirty="0"/>
              <a:t>주로 특정 기능을 수행 시킬 때 사용</a:t>
            </a:r>
          </a:p>
        </p:txBody>
      </p:sp>
    </p:spTree>
    <p:extLst>
      <p:ext uri="{BB962C8B-B14F-4D97-AF65-F5344CB8AC3E}">
        <p14:creationId xmlns:p14="http://schemas.microsoft.com/office/powerpoint/2010/main" val="24606123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텍스트</a:t>
            </a:r>
            <a:r>
              <a:rPr lang="en-US" altLang="ko-KR" dirty="0"/>
              <a:t>, type=“text”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입력 값을 받는 폼을 생성</a:t>
            </a:r>
            <a:endParaRPr lang="en-US" altLang="ko-KR" dirty="0"/>
          </a:p>
          <a:p>
            <a:r>
              <a:rPr lang="ko-KR" altLang="en-US" dirty="0"/>
              <a:t>우리가 입력하는 </a:t>
            </a:r>
            <a:r>
              <a:rPr lang="en-US" altLang="ko-KR" dirty="0"/>
              <a:t>ID </a:t>
            </a:r>
            <a:r>
              <a:rPr lang="ko-KR" altLang="en-US" dirty="0"/>
              <a:t>입력 부분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텍스트 값을 입력 받아 전달하는 기능</a:t>
            </a:r>
          </a:p>
        </p:txBody>
      </p:sp>
    </p:spTree>
    <p:extLst>
      <p:ext uri="{BB962C8B-B14F-4D97-AF65-F5344CB8AC3E}">
        <p14:creationId xmlns:p14="http://schemas.microsoft.com/office/powerpoint/2010/main" val="9240325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패스워드</a:t>
            </a:r>
            <a:r>
              <a:rPr lang="en-US" altLang="ko-KR" dirty="0"/>
              <a:t>, type=“password”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비밀번호 값을 받는 폼을 생성</a:t>
            </a:r>
            <a:endParaRPr lang="en-US" altLang="ko-KR" dirty="0"/>
          </a:p>
          <a:p>
            <a:r>
              <a:rPr lang="ko-KR" altLang="en-US" dirty="0"/>
              <a:t>입력 값을 자동으로 안보이게 처리</a:t>
            </a:r>
            <a:endParaRPr lang="en-US" altLang="ko-KR" dirty="0"/>
          </a:p>
          <a:p>
            <a:r>
              <a:rPr lang="ko-KR" altLang="en-US" dirty="0"/>
              <a:t>중요 </a:t>
            </a:r>
            <a:r>
              <a:rPr lang="en-US" altLang="ko-KR" dirty="0"/>
              <a:t>or</a:t>
            </a:r>
            <a:r>
              <a:rPr lang="ko-KR" altLang="en-US" dirty="0"/>
              <a:t> 비밀 텍스트 값을 전달하는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2134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체크 박스</a:t>
            </a:r>
            <a:r>
              <a:rPr lang="en-US" altLang="ko-KR" dirty="0"/>
              <a:t>, type=“checkbox”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여러 개를 선택 가능</a:t>
            </a:r>
            <a:r>
              <a:rPr lang="ko-KR" altLang="en-US" dirty="0"/>
              <a:t>한 체크 박스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체크 박스의 이름</a:t>
            </a:r>
            <a:r>
              <a:rPr lang="en-US" altLang="ko-KR" dirty="0"/>
              <a:t>, </a:t>
            </a:r>
            <a:r>
              <a:rPr lang="ko-KR" altLang="en-US" dirty="0"/>
              <a:t>같은 분류의 체크 박스는 같은 이름으로 설정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체크 박스가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</a:t>
            </a:r>
            <a:r>
              <a:rPr lang="en-US" altLang="ko-KR" dirty="0"/>
              <a:t> 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92118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04EF09-416E-93C9-0F0A-CDE5D7490994}"/>
              </a:ext>
            </a:extLst>
          </p:cNvPr>
          <p:cNvSpPr txBox="1"/>
          <p:nvPr/>
        </p:nvSpPr>
        <p:spPr>
          <a:xfrm>
            <a:off x="450342" y="366421"/>
            <a:ext cx="10435372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</p:txBody>
      </p:sp>
    </p:spTree>
    <p:extLst>
      <p:ext uri="{BB962C8B-B14F-4D97-AF65-F5344CB8AC3E}">
        <p14:creationId xmlns:p14="http://schemas.microsoft.com/office/powerpoint/2010/main" val="5372299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라디오 버튼</a:t>
            </a:r>
            <a:r>
              <a:rPr lang="en-US" altLang="ko-KR" dirty="0"/>
              <a:t>, type=“radio”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하나만 선택 가능</a:t>
            </a:r>
            <a:r>
              <a:rPr lang="ko-KR" altLang="en-US" dirty="0"/>
              <a:t>한 라디오 버튼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라디오 버튼의 이름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en-US" altLang="ko-KR" dirty="0"/>
              <a:t>name </a:t>
            </a:r>
            <a:r>
              <a:rPr lang="ko-KR" altLang="en-US" dirty="0"/>
              <a:t>을 가지는 라디오 버튼은 하나만 선택이 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하나를 선택하면 다른 선택 값이 취소 됨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라디오 버튼이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 </a:t>
            </a:r>
            <a:r>
              <a:rPr lang="en-US" altLang="ko-KR" dirty="0"/>
              <a:t>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0153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C2CC9-FA74-008A-9BBA-8688BB9D0748}"/>
              </a:ext>
            </a:extLst>
          </p:cNvPr>
          <p:cNvSpPr txBox="1"/>
          <p:nvPr/>
        </p:nvSpPr>
        <p:spPr>
          <a:xfrm>
            <a:off x="304038" y="229261"/>
            <a:ext cx="10424922" cy="1323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남자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945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날짜 선택</a:t>
            </a:r>
            <a:r>
              <a:rPr lang="en-US" altLang="ko-KR" dirty="0"/>
              <a:t>, type=“date”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특정 날짜</a:t>
            </a:r>
            <a:r>
              <a:rPr lang="en-US" altLang="ko-KR" dirty="0"/>
              <a:t>(</a:t>
            </a:r>
            <a:r>
              <a:rPr lang="ko-KR" altLang="en-US" dirty="0"/>
              <a:t>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를 선택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Name : </a:t>
            </a:r>
            <a:r>
              <a:rPr lang="ko-KR" altLang="en-US" dirty="0"/>
              <a:t>날짜 선택 폼 이름</a:t>
            </a:r>
            <a:endParaRPr lang="en-US" altLang="ko-KR" dirty="0"/>
          </a:p>
          <a:p>
            <a:r>
              <a:rPr lang="en-US" altLang="ko-KR" dirty="0"/>
              <a:t>type=“datetime-local”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시간 까지 선택</a:t>
            </a:r>
            <a:r>
              <a:rPr lang="ko-KR" altLang="en-US" dirty="0"/>
              <a:t> 가능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기존은 </a:t>
            </a:r>
            <a:r>
              <a:rPr lang="en-US" altLang="ko-KR" dirty="0">
                <a:solidFill>
                  <a:srgbClr val="0070C0"/>
                </a:solidFill>
              </a:rPr>
              <a:t>“datetime”</a:t>
            </a:r>
            <a:r>
              <a:rPr lang="en-US" altLang="ko-KR" dirty="0"/>
              <a:t> </a:t>
            </a:r>
            <a:r>
              <a:rPr lang="ko-KR" altLang="en-US" dirty="0"/>
              <a:t>을 사용하였으나 시간은 시간대의 영향을 받기 때문에 정확한 데이터 값 전달이 불가능 하여 지금은 사용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56688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3,</a:t>
            </a:r>
            <a:r>
              <a:rPr lang="en-US" altLang="ko-KR" dirty="0"/>
              <a:t> </a:t>
            </a:r>
            <a:r>
              <a:rPr lang="ko-KR" altLang="en-US" dirty="0"/>
              <a:t>카페 음료 주문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 </a:t>
            </a:r>
            <a:r>
              <a:rPr lang="ko-KR" altLang="en-US" dirty="0"/>
              <a:t>태그를 활용해서 주문자 이름 받기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선 긋기</a:t>
            </a:r>
            <a:endParaRPr lang="en-US" altLang="ko-KR" dirty="0"/>
          </a:p>
          <a:p>
            <a:r>
              <a:rPr lang="ko-KR" altLang="en-US" dirty="0"/>
              <a:t>단체 주문 파트</a:t>
            </a:r>
            <a:endParaRPr lang="en-US" altLang="ko-KR" dirty="0"/>
          </a:p>
          <a:p>
            <a:pPr lvl="1"/>
            <a:r>
              <a:rPr lang="en-US" altLang="ko-KR" dirty="0"/>
              <a:t>Checkbox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각각 메뉴 여러 개를 주문할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입력 받기</a:t>
            </a:r>
            <a:endParaRPr lang="en-US" altLang="ko-KR" dirty="0"/>
          </a:p>
          <a:p>
            <a:r>
              <a:rPr lang="ko-KR" altLang="en-US" dirty="0"/>
              <a:t>개별 주문 파트</a:t>
            </a:r>
            <a:endParaRPr lang="en-US" altLang="ko-KR" dirty="0"/>
          </a:p>
          <a:p>
            <a:pPr lvl="1"/>
            <a:r>
              <a:rPr lang="en-US" altLang="ko-KR" dirty="0"/>
              <a:t>Radio </a:t>
            </a:r>
            <a:r>
              <a:rPr lang="ko-KR" altLang="en-US" dirty="0"/>
              <a:t>로 하나의 메뉴만 주문 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및 시간 까지 입력 받기</a:t>
            </a:r>
          </a:p>
        </p:txBody>
      </p:sp>
    </p:spTree>
    <p:extLst>
      <p:ext uri="{BB962C8B-B14F-4D97-AF65-F5344CB8AC3E}">
        <p14:creationId xmlns:p14="http://schemas.microsoft.com/office/powerpoint/2010/main" val="1140336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D1300A8-D042-F1F5-E198-EE3E3AEC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5" y="234892"/>
            <a:ext cx="5554720" cy="41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3AC2644-ED81-14E9-529C-BEAED21E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94" y="2374084"/>
            <a:ext cx="5798001" cy="43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944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5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모내기 · GitHub">
            <a:extLst>
              <a:ext uri="{FF2B5EF4-FFF2-40B4-BE49-F238E27FC236}">
                <a16:creationId xmlns:a16="http://schemas.microsoft.com/office/drawing/2014/main" id="{642CC1ED-460A-CF61-8C76-1421A10C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" y="270622"/>
            <a:ext cx="511660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] 아이폰에서 위젯으로 Git 잔디 보기">
            <a:extLst>
              <a:ext uri="{FF2B5EF4-FFF2-40B4-BE49-F238E27FC236}">
                <a16:creationId xmlns:a16="http://schemas.microsoft.com/office/drawing/2014/main" id="{BAA42DDE-BA73-4737-99B2-3F2E0542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96" y="4029075"/>
            <a:ext cx="6401921" cy="24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00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ithub]깃허브 기본 개념">
            <a:extLst>
              <a:ext uri="{FF2B5EF4-FFF2-40B4-BE49-F238E27FC236}">
                <a16:creationId xmlns:a16="http://schemas.microsoft.com/office/drawing/2014/main" id="{0F2903AA-602C-57EF-DF1B-30CAF631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46" y="612648"/>
            <a:ext cx="8081708" cy="454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67B9F-409C-CED0-3141-CADC7775BA1A}"/>
              </a:ext>
            </a:extLst>
          </p:cNvPr>
          <p:cNvSpPr txBox="1"/>
          <p:nvPr/>
        </p:nvSpPr>
        <p:spPr>
          <a:xfrm>
            <a:off x="3048762" y="5159201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690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💻Github Desktop으로 협업하기">
            <a:extLst>
              <a:ext uri="{FF2B5EF4-FFF2-40B4-BE49-F238E27FC236}">
                <a16:creationId xmlns:a16="http://schemas.microsoft.com/office/drawing/2014/main" id="{276D3B06-B8E2-5C0C-5067-CDE6B656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9743"/>
            <a:ext cx="762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F275-9915-64A5-6B66-3B4BB24C455C}"/>
              </a:ext>
            </a:extLst>
          </p:cNvPr>
          <p:cNvSpPr txBox="1"/>
          <p:nvPr/>
        </p:nvSpPr>
        <p:spPr>
          <a:xfrm>
            <a:off x="2632329" y="4652510"/>
            <a:ext cx="692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https://desktop.github.com/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9530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E2F3B-973A-19EB-21DD-C76A4F38BD67}"/>
              </a:ext>
            </a:extLst>
          </p:cNvPr>
          <p:cNvSpPr txBox="1"/>
          <p:nvPr/>
        </p:nvSpPr>
        <p:spPr>
          <a:xfrm>
            <a:off x="3449994" y="228752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https://git-scm.com/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15238-33B7-90C5-CE97-A892430E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4" y="3429000"/>
            <a:ext cx="641122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23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65A77-17EF-4914-185F-971A8F3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627413"/>
            <a:ext cx="6511542" cy="5041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0B7956-3C61-7240-8C45-B3A6D775F48E}"/>
              </a:ext>
            </a:extLst>
          </p:cNvPr>
          <p:cNvSpPr/>
          <p:nvPr/>
        </p:nvSpPr>
        <p:spPr>
          <a:xfrm>
            <a:off x="4152122" y="3806890"/>
            <a:ext cx="2444621" cy="81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35026A-DB50-CFDC-D7FE-656F520A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538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(Mac)</a:t>
            </a:r>
            <a:endParaRPr lang="ko-KR" altLang="en-US" dirty="0"/>
          </a:p>
        </p:txBody>
      </p:sp>
      <p:pic>
        <p:nvPicPr>
          <p:cNvPr id="13314" name="Picture 2" descr="Apple (대한민국)">
            <a:extLst>
              <a:ext uri="{FF2B5EF4-FFF2-40B4-BE49-F238E27FC236}">
                <a16:creationId xmlns:a16="http://schemas.microsoft.com/office/drawing/2014/main" id="{0EA2719C-E496-9397-6E59-2CDE1B4A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9" y="1679640"/>
            <a:ext cx="2246928" cy="22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681B07-803D-5064-FF2C-FD56D7D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4" y="1325563"/>
            <a:ext cx="4711772" cy="3357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BEAB9-B4AC-2E4E-949A-E540BE0DF1BC}"/>
              </a:ext>
            </a:extLst>
          </p:cNvPr>
          <p:cNvSpPr txBox="1"/>
          <p:nvPr/>
        </p:nvSpPr>
        <p:spPr>
          <a:xfrm>
            <a:off x="3673002" y="4947662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https://brew.sh/index_ko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F958D-876B-E8BA-D19C-F684BE1FC915}"/>
              </a:ext>
            </a:extLst>
          </p:cNvPr>
          <p:cNvSpPr txBox="1"/>
          <p:nvPr/>
        </p:nvSpPr>
        <p:spPr>
          <a:xfrm>
            <a:off x="3673002" y="5863460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brew install git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968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99807EE-E473-5866-D958-0C13DABE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VS Code, </a:t>
            </a:r>
            <a:r>
              <a:rPr lang="ko-KR" altLang="en-US" dirty="0"/>
              <a:t>터미널 설정 및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F455D-E779-4E8F-2FC0-8EB2EADD1215}"/>
              </a:ext>
            </a:extLst>
          </p:cNvPr>
          <p:cNvSpPr txBox="1"/>
          <p:nvPr/>
        </p:nvSpPr>
        <p:spPr>
          <a:xfrm>
            <a:off x="977381" y="1719300"/>
            <a:ext cx="93702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Control + Shift + P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Select default profile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bash </a:t>
            </a:r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Control + `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--version</a:t>
            </a:r>
            <a:endParaRPr lang="ko-KR" altLang="en-US" sz="32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138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5BB95F-4B75-A439-0348-AD10002B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00" y="1672798"/>
            <a:ext cx="10071799" cy="495715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4022EAB-ABB9-44FC-A60F-50440C04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프로필 꾸미기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1152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538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0E1CF5F8-2D75-BB22-8D8F-E6164EBB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8" y="151002"/>
            <a:ext cx="6326507" cy="474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B7BAE51A-3354-01FD-A162-45705E5B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95" y="2613171"/>
            <a:ext cx="6138846" cy="409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6239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9738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모를 심어 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Local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“first commit”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1395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E0A5FE-37D4-A906-0750-29666866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42" y="1428471"/>
            <a:ext cx="7144747" cy="417253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6961637" y="28498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49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763850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solidFill>
                <a:schemeClr val="accent1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"first commit"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38844440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752115-DF09-22B4-B77C-694534AFC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52575"/>
            <a:ext cx="4933950" cy="3752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1AFA19-3B8D-87EC-BEC5-1EA99C6B0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1550"/>
            <a:ext cx="4839864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32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1C909-98D3-9117-5A0E-D327352F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347295"/>
            <a:ext cx="2286137" cy="6137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97AC82-1047-A96D-749A-B2A1BA4D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51" y="2209630"/>
            <a:ext cx="8754697" cy="243874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EC2C85-7D5B-829C-4D4A-BC57FFFF1B9B}"/>
              </a:ext>
            </a:extLst>
          </p:cNvPr>
          <p:cNvSpPr/>
          <p:nvPr/>
        </p:nvSpPr>
        <p:spPr>
          <a:xfrm rot="12019861">
            <a:off x="2256288" y="204663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560F09-849F-7102-E6DB-51612DBB7265}"/>
              </a:ext>
            </a:extLst>
          </p:cNvPr>
          <p:cNvSpPr/>
          <p:nvPr/>
        </p:nvSpPr>
        <p:spPr>
          <a:xfrm rot="12019861">
            <a:off x="11247887" y="32753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340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귀찮으면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Github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desktop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121C92-6BD7-82AC-5269-E93E0A10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30" y="1171425"/>
            <a:ext cx="3391579" cy="299099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2DD86E3-0759-020A-E5E4-A4E9A4EB2A52}"/>
              </a:ext>
            </a:extLst>
          </p:cNvPr>
          <p:cNvSpPr/>
          <p:nvPr/>
        </p:nvSpPr>
        <p:spPr>
          <a:xfrm rot="12019861">
            <a:off x="3923162" y="176088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30CA29-82A7-3447-05D0-D1648D8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08" y="1171425"/>
            <a:ext cx="3829584" cy="43535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94A9AE8-87A5-7EDF-542C-9BB44B2FF30E}"/>
              </a:ext>
            </a:extLst>
          </p:cNvPr>
          <p:cNvSpPr/>
          <p:nvPr/>
        </p:nvSpPr>
        <p:spPr>
          <a:xfrm rot="12019861">
            <a:off x="9279194" y="200198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FDC43AE-731B-3C1F-AA86-57B6E197A22B}"/>
              </a:ext>
            </a:extLst>
          </p:cNvPr>
          <p:cNvSpPr/>
          <p:nvPr/>
        </p:nvSpPr>
        <p:spPr>
          <a:xfrm rot="12019861">
            <a:off x="9405127" y="3118299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4CA3DE2-3F6F-C1F7-0CCE-A9060B0C0D7B}"/>
              </a:ext>
            </a:extLst>
          </p:cNvPr>
          <p:cNvSpPr/>
          <p:nvPr/>
        </p:nvSpPr>
        <p:spPr>
          <a:xfrm rot="12019861">
            <a:off x="8204977" y="50995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3509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FBEDE4-86F3-5A01-31F1-EF0F98CC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2" y="709520"/>
            <a:ext cx="5953956" cy="1324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CD2584-5934-C672-E6AB-C8A123C2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14" y="2257176"/>
            <a:ext cx="4277322" cy="356284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DE212E-BF47-5643-83F1-F89817D289C7}"/>
              </a:ext>
            </a:extLst>
          </p:cNvPr>
          <p:cNvSpPr/>
          <p:nvPr/>
        </p:nvSpPr>
        <p:spPr>
          <a:xfrm rot="12019861">
            <a:off x="6442851" y="124187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5B5ECB-1FDA-B3E6-6BC5-91E88BBBC995}"/>
              </a:ext>
            </a:extLst>
          </p:cNvPr>
          <p:cNvSpPr/>
          <p:nvPr/>
        </p:nvSpPr>
        <p:spPr>
          <a:xfrm rot="12019861">
            <a:off x="4480702" y="5378581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9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  <p:pic>
        <p:nvPicPr>
          <p:cNvPr id="12" name="그림 11" descr="텍스트, 클립아트, 식탁용기구, 플레이트이(가) 표시된 사진&#10;&#10;자동 생성된 설명">
            <a:extLst>
              <a:ext uri="{FF2B5EF4-FFF2-40B4-BE49-F238E27FC236}">
                <a16:creationId xmlns:a16="http://schemas.microsoft.com/office/drawing/2014/main" id="{FD26F7E3-AED1-C52B-0A16-C6CA7B2B1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32" y="2757416"/>
            <a:ext cx="2086062" cy="715519"/>
          </a:xfrm>
          <a:prstGeom prst="rect">
            <a:avLst/>
          </a:prstGeom>
        </p:spPr>
      </p:pic>
      <p:pic>
        <p:nvPicPr>
          <p:cNvPr id="1026" name="Picture 2" descr="Speaker lecture icon simple style Royalty Free Vector Image">
            <a:extLst>
              <a:ext uri="{FF2B5EF4-FFF2-40B4-BE49-F238E27FC236}">
                <a16:creationId xmlns:a16="http://schemas.microsoft.com/office/drawing/2014/main" id="{0A2C45A1-CFA4-B453-019D-CCC43E2F2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18"/>
          <a:stretch/>
        </p:blipFill>
        <p:spPr bwMode="auto">
          <a:xfrm>
            <a:off x="9857963" y="4179758"/>
            <a:ext cx="2026377" cy="19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DA512-E273-2376-1EA7-D8D6D2D5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89" y="480936"/>
            <a:ext cx="5887272" cy="109552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F2C659D-BE18-FC6E-3A32-CC214E151F7F}"/>
              </a:ext>
            </a:extLst>
          </p:cNvPr>
          <p:cNvSpPr/>
          <p:nvPr/>
        </p:nvSpPr>
        <p:spPr>
          <a:xfrm rot="12019861">
            <a:off x="6299975" y="91152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496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업데이트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푸쉬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해봅시다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8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커맨드 라인에서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status</a:t>
            </a:r>
          </a:p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git push –u origin main (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이후에는 </a:t>
            </a:r>
            <a:r>
              <a:rPr lang="en-US" altLang="ko-KR" dirty="0">
                <a:sym typeface="Wingdings" panose="05000000000000000000" pitchFamily="2" charset="2"/>
              </a:rPr>
              <a:t>git push </a:t>
            </a:r>
            <a:r>
              <a:rPr lang="ko-KR" altLang="en-US" dirty="0">
                <a:sym typeface="Wingdings" panose="05000000000000000000" pitchFamily="2" charset="2"/>
              </a:rPr>
              <a:t>만 해도 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9183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1F243-266F-9DF1-0891-05494B5F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0" y="2121244"/>
            <a:ext cx="2362530" cy="197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3E9DB1-095D-C8F6-2271-63EB02C9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62" y="2123313"/>
            <a:ext cx="2495898" cy="191479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0E90231-5B22-D8AD-556E-A28A95FA1F90}"/>
              </a:ext>
            </a:extLst>
          </p:cNvPr>
          <p:cNvSpPr/>
          <p:nvPr/>
        </p:nvSpPr>
        <p:spPr>
          <a:xfrm rot="12019861">
            <a:off x="5094296" y="221468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D796385-4B23-B772-895B-C76E6BED723F}"/>
              </a:ext>
            </a:extLst>
          </p:cNvPr>
          <p:cNvSpPr/>
          <p:nvPr/>
        </p:nvSpPr>
        <p:spPr>
          <a:xfrm rot="12019861">
            <a:off x="5130700" y="369263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2A2F8D-15A5-497E-ECF8-9EB207B9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1" y="4656068"/>
            <a:ext cx="5811061" cy="130510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0C5B51-E763-5A5E-4FAA-7E850AE9231A}"/>
              </a:ext>
            </a:extLst>
          </p:cNvPr>
          <p:cNvSpPr/>
          <p:nvPr/>
        </p:nvSpPr>
        <p:spPr>
          <a:xfrm rot="12019861">
            <a:off x="6239498" y="524386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616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참 쉽죠? 밥 로스 아저씨의 노래, 믿어요(I Believe) : 네이버 블로그">
            <a:extLst>
              <a:ext uri="{FF2B5EF4-FFF2-40B4-BE49-F238E27FC236}">
                <a16:creationId xmlns:a16="http://schemas.microsoft.com/office/drawing/2014/main" id="{58FAE43B-66D9-8570-9556-ADF329DB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7" y="630464"/>
            <a:ext cx="5876925" cy="55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6302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18640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문제 사항 처리</a:t>
            </a:r>
          </a:p>
        </p:txBody>
      </p:sp>
    </p:spTree>
    <p:extLst>
      <p:ext uri="{BB962C8B-B14F-4D97-AF65-F5344CB8AC3E}">
        <p14:creationId xmlns:p14="http://schemas.microsoft.com/office/powerpoint/2010/main" val="12902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053-9A01-A375-E7C5-AC7D7403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Access Token </a:t>
            </a:r>
            <a:r>
              <a:rPr lang="ko-KR" altLang="en-US" dirty="0"/>
              <a:t>발행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1912E-53DC-5A93-DF55-009923F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0" y="1325563"/>
            <a:ext cx="1962424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7C458-A4B5-46E0-198C-B5CA2CF5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325563"/>
            <a:ext cx="3038899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86A24-1A45-FCF6-D230-6C30C964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3429000"/>
            <a:ext cx="2962688" cy="120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4B1EC-2835-0873-4377-A751A020428D}"/>
              </a:ext>
            </a:extLst>
          </p:cNvPr>
          <p:cNvSpPr txBox="1"/>
          <p:nvPr/>
        </p:nvSpPr>
        <p:spPr>
          <a:xfrm>
            <a:off x="6580777" y="132556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토큰 저장해 두기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802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033B-7F63-85F2-5F8A-72B10A25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64846"/>
            <a:ext cx="5456291" cy="2164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9EBC5-EA6E-F749-CEF9-05CDD048BA3A}"/>
              </a:ext>
            </a:extLst>
          </p:cNvPr>
          <p:cNvSpPr/>
          <p:nvPr/>
        </p:nvSpPr>
        <p:spPr>
          <a:xfrm>
            <a:off x="3967992" y="2193722"/>
            <a:ext cx="1543575" cy="583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7B4EB-A466-0D67-6CE5-44CEDBA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" y="3894272"/>
            <a:ext cx="5091264" cy="1835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496662-3408-B940-8DD6-65963488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39" y="3894271"/>
            <a:ext cx="5091264" cy="19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05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AB095-EB5F-6EDB-AF32-DB9D61A3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0" y="1325563"/>
            <a:ext cx="5122052" cy="1986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3EC7F-16EF-A844-F5C3-32C8BDE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9" y="3545546"/>
            <a:ext cx="4828437" cy="3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984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 hello - Squeamish Seal | Make a Meme">
            <a:extLst>
              <a:ext uri="{FF2B5EF4-FFF2-40B4-BE49-F238E27FC236}">
                <a16:creationId xmlns:a16="http://schemas.microsoft.com/office/drawing/2014/main" id="{26BFA007-028B-4A1A-3853-B308BA6E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94" y="240029"/>
            <a:ext cx="7261412" cy="63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56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 hello - Squeamish Seal | Make a Meme">
            <a:extLst>
              <a:ext uri="{FF2B5EF4-FFF2-40B4-BE49-F238E27FC236}">
                <a16:creationId xmlns:a16="http://schemas.microsoft.com/office/drawing/2014/main" id="{EF2EB3D5-76FC-B99B-BD03-61B5B0FBD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7" y="501287"/>
            <a:ext cx="3506298" cy="30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8DCD766-5FA5-06ED-0726-5ADEB8C4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396" y="317240"/>
            <a:ext cx="7081935" cy="636347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분 동안 서로에 대해서 알아보기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과정 참여 이유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과정 수료 이후 목표 등등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분 뒤</a:t>
            </a:r>
            <a:r>
              <a:rPr lang="en-US" altLang="ko-KR" dirty="0"/>
              <a:t>, </a:t>
            </a:r>
            <a:r>
              <a:rPr lang="ko-KR" altLang="en-US" dirty="0"/>
              <a:t>같이 나와서 </a:t>
            </a:r>
            <a:r>
              <a:rPr lang="ko-KR" altLang="en-US" dirty="0">
                <a:solidFill>
                  <a:schemeClr val="accent2"/>
                </a:solidFill>
              </a:rPr>
              <a:t>서로가 서로를 소개</a:t>
            </a:r>
            <a:r>
              <a:rPr lang="ko-KR" altLang="en-US" dirty="0"/>
              <a:t>해 주세요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10</a:t>
            </a:r>
            <a:r>
              <a:rPr lang="ko-KR" altLang="en-US" dirty="0"/>
              <a:t>분의 시간 동안 상대방의 </a:t>
            </a:r>
            <a:r>
              <a:rPr lang="en-US" altLang="ko-KR" dirty="0">
                <a:solidFill>
                  <a:schemeClr val="accent2"/>
                </a:solidFill>
              </a:rPr>
              <a:t>MBTI</a:t>
            </a:r>
            <a:r>
              <a:rPr lang="ko-KR" altLang="en-US" dirty="0">
                <a:solidFill>
                  <a:schemeClr val="accent2"/>
                </a:solidFill>
              </a:rPr>
              <a:t>는 추측</a:t>
            </a:r>
            <a:r>
              <a:rPr lang="ko-KR" altLang="en-US" dirty="0"/>
              <a:t>을 하셔야 합니다</a:t>
            </a:r>
            <a:r>
              <a:rPr lang="en-US" altLang="ko-KR" dirty="0"/>
              <a:t>! </a:t>
            </a:r>
            <a:r>
              <a:rPr lang="ko-KR" altLang="en-US" dirty="0"/>
              <a:t>추측 이유도 말씀해 주세요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MBTI</a:t>
            </a:r>
            <a:r>
              <a:rPr lang="ko-KR" altLang="en-US" dirty="0"/>
              <a:t> 를 둘 다 맞췄을 경우 </a:t>
            </a:r>
            <a:r>
              <a:rPr lang="ko-KR" altLang="en-US" dirty="0" err="1">
                <a:solidFill>
                  <a:srgbClr val="00B050"/>
                </a:solidFill>
              </a:rPr>
              <a:t>스벅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기프티콘</a:t>
            </a:r>
            <a:r>
              <a:rPr lang="ko-KR" altLang="en-US" dirty="0"/>
              <a:t> 선물 드려요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6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213B89-04A0-E80E-B1D7-582B14249CFF}"/>
              </a:ext>
            </a:extLst>
          </p:cNvPr>
          <p:cNvSpPr txBox="1"/>
          <p:nvPr/>
        </p:nvSpPr>
        <p:spPr>
          <a:xfrm>
            <a:off x="0" y="746449"/>
            <a:ext cx="12192000" cy="503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What</a:t>
            </a:r>
          </a:p>
          <a:p>
            <a:pPr algn="ctr">
              <a:lnSpc>
                <a:spcPct val="150000"/>
              </a:lnSpc>
            </a:pPr>
            <a:r>
              <a:rPr lang="en-US" altLang="ko-KR" sz="115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</a:t>
            </a:r>
            <a:r>
              <a:rPr lang="en-US" altLang="ko-KR" sz="115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sz="11500" dirty="0">
                <a:solidFill>
                  <a:schemeClr val="accent6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Do?!</a:t>
            </a:r>
            <a:endParaRPr lang="ko-KR" altLang="en-US" sz="11500" dirty="0">
              <a:solidFill>
                <a:schemeClr val="accent6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5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펭수 짤 모sound : 눈치챙겨~ 어록 대방출 이야~~">
            <a:extLst>
              <a:ext uri="{FF2B5EF4-FFF2-40B4-BE49-F238E27FC236}">
                <a16:creationId xmlns:a16="http://schemas.microsoft.com/office/drawing/2014/main" id="{36F25F36-0C97-E3E3-3EAA-52B3FAFE2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704850"/>
            <a:ext cx="97409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8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ople sitting on chair in front of computer">
            <a:extLst>
              <a:ext uri="{FF2B5EF4-FFF2-40B4-BE49-F238E27FC236}">
                <a16:creationId xmlns:a16="http://schemas.microsoft.com/office/drawing/2014/main" id="{777D8F8C-AC16-D827-6C1B-AE8CC534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7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지루 짤과 움짤 모음 - 짤봇">
            <a:extLst>
              <a:ext uri="{FF2B5EF4-FFF2-40B4-BE49-F238E27FC236}">
                <a16:creationId xmlns:a16="http://schemas.microsoft.com/office/drawing/2014/main" id="{1FE7E5E3-47D5-12B2-97B6-AE0454A6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53" y="487065"/>
            <a:ext cx="8060094" cy="588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4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지루한 인생을 바꾸기 위해 필요한 것 | 1boon">
            <a:extLst>
              <a:ext uri="{FF2B5EF4-FFF2-40B4-BE49-F238E27FC236}">
                <a16:creationId xmlns:a16="http://schemas.microsoft.com/office/drawing/2014/main" id="{72EF78DF-956A-4C05-FC20-16B1A5EB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105" y="563246"/>
            <a:ext cx="8631789" cy="573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0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팀플, 팀 프로젝트 잘하는 방법?! : 네이버 블로그">
            <a:extLst>
              <a:ext uri="{FF2B5EF4-FFF2-40B4-BE49-F238E27FC236}">
                <a16:creationId xmlns:a16="http://schemas.microsoft.com/office/drawing/2014/main" id="{CE692B24-E520-EC02-BCDB-9307F74B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51" y="552914"/>
            <a:ext cx="8634898" cy="575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3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조별과제를 통해 배운것ㅋㅋ - OP.GG Talk">
            <a:extLst>
              <a:ext uri="{FF2B5EF4-FFF2-40B4-BE49-F238E27FC236}">
                <a16:creationId xmlns:a16="http://schemas.microsoft.com/office/drawing/2014/main" id="{E3C17DB1-EDE3-6AF7-F9F9-93D2F4AC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87" y="991587"/>
            <a:ext cx="6884825" cy="48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5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카드뉴스 조별과제의 실체 │ 매거진한경">
            <a:extLst>
              <a:ext uri="{FF2B5EF4-FFF2-40B4-BE49-F238E27FC236}">
                <a16:creationId xmlns:a16="http://schemas.microsoft.com/office/drawing/2014/main" id="{B8B2C836-A84F-244F-0445-F67BEE2D1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4"/>
          <a:stretch/>
        </p:blipFill>
        <p:spPr bwMode="auto">
          <a:xfrm>
            <a:off x="2869357" y="580335"/>
            <a:ext cx="6453285" cy="56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86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펭수 이력서 자기소개서 및 여러가지 짤모음 (펭수 한복 패션) : 네이버 블로그">
            <a:extLst>
              <a:ext uri="{FF2B5EF4-FFF2-40B4-BE49-F238E27FC236}">
                <a16:creationId xmlns:a16="http://schemas.microsoft.com/office/drawing/2014/main" id="{59DC5E2E-A553-BF4D-0F92-0701282D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0"/>
            <a:ext cx="5184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34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F20DD5-131B-11A3-794F-ADDB94F3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02" y="621933"/>
            <a:ext cx="7990195" cy="56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카오 신입 공채 1차 코딩 테스트 문제 해설 – tech.kakao.com">
            <a:extLst>
              <a:ext uri="{FF2B5EF4-FFF2-40B4-BE49-F238E27FC236}">
                <a16:creationId xmlns:a16="http://schemas.microsoft.com/office/drawing/2014/main" id="{FE014762-461C-01BE-B95C-3CB5FA0A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71575"/>
            <a:ext cx="108585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95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8EDB6D-D4EC-C64E-906A-F1481FA7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42" y="535600"/>
            <a:ext cx="8844915" cy="57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0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44A899-E350-AA8E-513D-B64A411D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92" y="649941"/>
            <a:ext cx="8951415" cy="55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1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6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모내기 · GitHub">
            <a:extLst>
              <a:ext uri="{FF2B5EF4-FFF2-40B4-BE49-F238E27FC236}">
                <a16:creationId xmlns:a16="http://schemas.microsoft.com/office/drawing/2014/main" id="{642CC1ED-460A-CF61-8C76-1421A10C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" y="270622"/>
            <a:ext cx="511660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] 아이폰에서 위젯으로 Git 잔디 보기">
            <a:extLst>
              <a:ext uri="{FF2B5EF4-FFF2-40B4-BE49-F238E27FC236}">
                <a16:creationId xmlns:a16="http://schemas.microsoft.com/office/drawing/2014/main" id="{BAA42DDE-BA73-4737-99B2-3F2E0542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96" y="4029075"/>
            <a:ext cx="6401921" cy="24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28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t branch">
            <a:extLst>
              <a:ext uri="{FF2B5EF4-FFF2-40B4-BE49-F238E27FC236}">
                <a16:creationId xmlns:a16="http://schemas.microsoft.com/office/drawing/2014/main" id="{273D1347-02C5-D5BB-A5B2-F9335979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66800"/>
            <a:ext cx="9220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63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NL' 96년생 주기자, 유튜브 400만 뷰 넘긴 비결">
            <a:extLst>
              <a:ext uri="{FF2B5EF4-FFF2-40B4-BE49-F238E27FC236}">
                <a16:creationId xmlns:a16="http://schemas.microsoft.com/office/drawing/2014/main" id="{6D4FAFA9-4DEF-ED5C-3254-A125B0E8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1437434"/>
            <a:ext cx="7367641" cy="398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9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포스코청암재단">
            <a:extLst>
              <a:ext uri="{FF2B5EF4-FFF2-40B4-BE49-F238E27FC236}">
                <a16:creationId xmlns:a16="http://schemas.microsoft.com/office/drawing/2014/main" id="{F98B7024-A6FC-B442-68F6-1F1D2C89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58" y="761625"/>
            <a:ext cx="8008284" cy="53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4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포스코, '찾아가는 안전버스'로 용역사 안전까지 챙긴다 – 포스코뉴스룸">
            <a:extLst>
              <a:ext uri="{FF2B5EF4-FFF2-40B4-BE49-F238E27FC236}">
                <a16:creationId xmlns:a16="http://schemas.microsoft.com/office/drawing/2014/main" id="{B9EAE500-C769-CB56-6270-E6961E8F9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79" y="1387166"/>
            <a:ext cx="4554070" cy="34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포스코인재창조원 숙소D동 리모델링 준공 – 포스코뉴스룸">
            <a:extLst>
              <a:ext uri="{FF2B5EF4-FFF2-40B4-BE49-F238E27FC236}">
                <a16:creationId xmlns:a16="http://schemas.microsoft.com/office/drawing/2014/main" id="{11627648-B172-6480-E70C-51C72D864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14" y="1387166"/>
            <a:ext cx="5127270" cy="341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5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포항 물회 맛집 '오대양물회', 전국택배포장 가능">
            <a:extLst>
              <a:ext uri="{FF2B5EF4-FFF2-40B4-BE49-F238E27FC236}">
                <a16:creationId xmlns:a16="http://schemas.microsoft.com/office/drawing/2014/main" id="{675025BE-A73D-46E1-90CE-0950AE1D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17" y="948158"/>
            <a:ext cx="7435766" cy="49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0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내가 쓰려고 만든 카톡짤 무한도전 짤 모음 : 언니의 유혹 특집 3 : 네이버 블로그">
            <a:extLst>
              <a:ext uri="{FF2B5EF4-FFF2-40B4-BE49-F238E27FC236}">
                <a16:creationId xmlns:a16="http://schemas.microsoft.com/office/drawing/2014/main" id="{2B12EC78-BB8D-3673-5FCA-4C420DD1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21" y="622964"/>
            <a:ext cx="5709957" cy="56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7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지루한 인생을 바꾸기 위해 필요한 것 | 1boon">
            <a:extLst>
              <a:ext uri="{FF2B5EF4-FFF2-40B4-BE49-F238E27FC236}">
                <a16:creationId xmlns:a16="http://schemas.microsoft.com/office/drawing/2014/main" id="{E9E14ED4-2FDF-4629-CE03-1E600AB1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414463"/>
            <a:ext cx="47625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973D6CD-8059-008B-5171-694F57741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6" y="674203"/>
            <a:ext cx="8249087" cy="550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58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시리즈 | Frontend 개인 공부 - leitmotif.log">
            <a:extLst>
              <a:ext uri="{FF2B5EF4-FFF2-40B4-BE49-F238E27FC236}">
                <a16:creationId xmlns:a16="http://schemas.microsoft.com/office/drawing/2014/main" id="{541805A2-2C07-08E4-2DB7-5807BC6A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333500"/>
            <a:ext cx="1016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39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ont-End Books 정리 (지속적 업데이트)">
            <a:extLst>
              <a:ext uri="{FF2B5EF4-FFF2-40B4-BE49-F238E27FC236}">
                <a16:creationId xmlns:a16="http://schemas.microsoft.com/office/drawing/2014/main" id="{56848F73-361E-349D-678A-268CD5D6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68400"/>
            <a:ext cx="10414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31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3D25DD-D9D4-5A26-1ACA-127CE612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95" y="1293386"/>
            <a:ext cx="6185210" cy="5165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3"/>
              </a:rPr>
              <a:t>https://member-intro.netlify.app/</a:t>
            </a:r>
            <a:endParaRPr lang="ko-Kore-KR" altLang="en-US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297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https://movie-main-page.netlify.app/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0BAA5A-E3DF-87F1-F2C6-9E9048E4A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65" y="1255803"/>
            <a:ext cx="10483469" cy="51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9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https://panorama-ui-tetz.netlify.app/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DA851-AD5E-EF5B-B708-1A3EE1C3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53" y="1379928"/>
            <a:ext cx="10176893" cy="49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25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https://tetz-music-player.netlify.app/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FDE371-1626-4129-7181-BEC63D95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32" y="1499335"/>
            <a:ext cx="10189136" cy="48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69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https://tetz-mask-animation.netlify.app/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1EC53-ECCF-B87E-6C16-A7275F51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44" y="1329241"/>
            <a:ext cx="10492511" cy="50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3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https://starbucks-clone-tetz.netlify.app/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F9C2FA-7BC0-1738-B21F-CC9EB9BC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45" y="1333502"/>
            <a:ext cx="9576109" cy="52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62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https://tangerine-twilight-4a9795.netlify.app/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1FECE-79FE-7311-9D57-34FFDD50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9" y="1520101"/>
            <a:ext cx="10882922" cy="48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rontend Vs Backend - Full Comparison - InterviewBit">
            <a:extLst>
              <a:ext uri="{FF2B5EF4-FFF2-40B4-BE49-F238E27FC236}">
                <a16:creationId xmlns:a16="http://schemas.microsoft.com/office/drawing/2014/main" id="{C019ECAA-06B8-D91D-48AB-77156268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1000"/>
            <a:ext cx="5486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97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1A056BF5-EB68-3464-6292-3875F31F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95" y="468816"/>
            <a:ext cx="8877809" cy="592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34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r first steps with Express.js - DEV Community 👩‍💻👨‍💻">
            <a:extLst>
              <a:ext uri="{FF2B5EF4-FFF2-40B4-BE49-F238E27FC236}">
                <a16:creationId xmlns:a16="http://schemas.microsoft.com/office/drawing/2014/main" id="{08F3782A-E64C-A746-2A87-E58AD4EB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28750"/>
            <a:ext cx="9525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381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azon RDS for MySQL – Amazon Web Services(AWS)">
            <a:extLst>
              <a:ext uri="{FF2B5EF4-FFF2-40B4-BE49-F238E27FC236}">
                <a16:creationId xmlns:a16="http://schemas.microsoft.com/office/drawing/2014/main" id="{4209B20F-5382-4860-99DC-57328134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04875"/>
            <a:ext cx="97536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055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EC223E6-1FE0-FC62-6095-46D5657D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7" y="1524681"/>
            <a:ext cx="11079825" cy="29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20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act 18 버전의 실상을 파헤치다. - 오픈소스컨설팅 테크블로그">
            <a:extLst>
              <a:ext uri="{FF2B5EF4-FFF2-40B4-BE49-F238E27FC236}">
                <a16:creationId xmlns:a16="http://schemas.microsoft.com/office/drawing/2014/main" id="{3712CEC6-F114-DA10-317B-67DC0107B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152525"/>
            <a:ext cx="97726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592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B5726-0E2B-F02F-9E1C-41209643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950" y="1293223"/>
            <a:ext cx="4282099" cy="5374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161C63-8D83-A101-58E8-B78F29C315A9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3"/>
              </a:rPr>
              <a:t>https://dev-mbti.tetz.org/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163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EE4584-B91B-F2DB-6BBC-74898297C1C4}"/>
              </a:ext>
            </a:extLst>
          </p:cNvPr>
          <p:cNvSpPr txBox="1"/>
          <p:nvPr/>
        </p:nvSpPr>
        <p:spPr>
          <a:xfrm>
            <a:off x="1749297" y="320456"/>
            <a:ext cx="8693405" cy="621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9900" dirty="0">
                <a:latin typeface="ROKAF SLAB SERIF MEDIUM" panose="020B0600000101010101" pitchFamily="34" charset="-127"/>
                <a:ea typeface="ROKAF SLAB SERIF MEDIUM" panose="020B0600000101010101" pitchFamily="34" charset="-127"/>
              </a:rPr>
              <a:t>3</a:t>
            </a:r>
          </a:p>
          <a:p>
            <a:pPr algn="ctr"/>
            <a:r>
              <a:rPr kumimoji="1" lang="en-US" altLang="ko-KR" sz="19900" dirty="0">
                <a:latin typeface="ROKAF SLAB SERIF MEDIUM" panose="020B0600000101010101" pitchFamily="34" charset="-127"/>
                <a:ea typeface="ROKAF SLAB SERIF MEDIUM" panose="020B0600000101010101" pitchFamily="34" charset="-127"/>
              </a:rPr>
              <a:t>month</a:t>
            </a:r>
            <a:endParaRPr kumimoji="1" lang="ko-Kore-KR" altLang="en-US" sz="19900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600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저 진짜 게임 폐인이었어요ᅲᅲ＂ 아무도 안 믿는 슈카의 흑역사 시절, MBC 210106 방송 | 네이트 TV">
            <a:extLst>
              <a:ext uri="{FF2B5EF4-FFF2-40B4-BE49-F238E27FC236}">
                <a16:creationId xmlns:a16="http://schemas.microsoft.com/office/drawing/2014/main" id="{2A330B41-AF5B-BFD9-AE45-5635DFB5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944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창던지기 - 위키백과, 우리 모두의 백과사전">
            <a:extLst>
              <a:ext uri="{FF2B5EF4-FFF2-40B4-BE49-F238E27FC236}">
                <a16:creationId xmlns:a16="http://schemas.microsoft.com/office/drawing/2014/main" id="{0C8CC58A-561C-4D3D-D20F-8FF4A9C8D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0"/>
            <a:ext cx="7215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컴퓨터 - 무료 컴퓨터개 아이콘">
            <a:extLst>
              <a:ext uri="{FF2B5EF4-FFF2-40B4-BE49-F238E27FC236}">
                <a16:creationId xmlns:a16="http://schemas.microsoft.com/office/drawing/2014/main" id="{51EC2D67-D226-ABA9-A1FA-62A2521B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5576">
            <a:off x="2521066" y="1660911"/>
            <a:ext cx="1795966" cy="17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482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어표현] 시작은 미약했으나 끝은 창대하리라 영어로!">
            <a:extLst>
              <a:ext uri="{FF2B5EF4-FFF2-40B4-BE49-F238E27FC236}">
                <a16:creationId xmlns:a16="http://schemas.microsoft.com/office/drawing/2014/main" id="{EA5253A3-9104-EB6C-E378-4432074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18" y="437918"/>
            <a:ext cx="5982164" cy="598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14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수업을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0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0BCBA4E-FB73-1BED-D6B6-844507DA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34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7B523D8-332D-4A43-2B31-B1B8795C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0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170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590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Why?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3" y="7306"/>
            <a:ext cx="10515600" cy="1325563"/>
          </a:xfrm>
        </p:spPr>
        <p:txBody>
          <a:bodyPr/>
          <a:lstStyle/>
          <a:p>
            <a:r>
              <a:rPr lang="ko-KR" altLang="en-US" dirty="0"/>
              <a:t>우리는 이런 언어들을 배울 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DABF35-958E-3283-AFF1-CBDE8E019C95}"/>
              </a:ext>
            </a:extLst>
          </p:cNvPr>
          <p:cNvGrpSpPr/>
          <p:nvPr/>
        </p:nvGrpSpPr>
        <p:grpSpPr>
          <a:xfrm>
            <a:off x="1941140" y="1599080"/>
            <a:ext cx="8309720" cy="4138333"/>
            <a:chOff x="1416703" y="1643902"/>
            <a:chExt cx="8309720" cy="4138333"/>
          </a:xfrm>
        </p:grpSpPr>
        <p:pic>
          <p:nvPicPr>
            <p:cNvPr id="15362" name="Picture 2" descr="html] html이란, 웹 브라우저와 웹 편집기">
              <a:extLst>
                <a:ext uri="{FF2B5EF4-FFF2-40B4-BE49-F238E27FC236}">
                  <a16:creationId xmlns:a16="http://schemas.microsoft.com/office/drawing/2014/main" id="{5F2FD47E-0604-3A54-BAA1-5FC6E4879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703" y="1643902"/>
              <a:ext cx="5355489" cy="4138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자바스크립트(JavaScript) 공부">
              <a:extLst>
                <a:ext uri="{FF2B5EF4-FFF2-40B4-BE49-F238E27FC236}">
                  <a16:creationId xmlns:a16="http://schemas.microsoft.com/office/drawing/2014/main" id="{9FBD5B7F-09DF-4AE5-1C8E-7308CE1D1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248" y="2052635"/>
              <a:ext cx="3075175" cy="307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112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386" name="Picture 2" descr="왜 ANN 이여야만 하는가? - 코인추천 게시판 - 코인판">
            <a:extLst>
              <a:ext uri="{FF2B5EF4-FFF2-40B4-BE49-F238E27FC236}">
                <a16:creationId xmlns:a16="http://schemas.microsoft.com/office/drawing/2014/main" id="{1F5D9A22-79EC-C703-EA9B-756D9B62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5682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사막 - 위키백과, 우리 모두의 백과사전">
            <a:extLst>
              <a:ext uri="{FF2B5EF4-FFF2-40B4-BE49-F238E27FC236}">
                <a16:creationId xmlns:a16="http://schemas.microsoft.com/office/drawing/2014/main" id="{4C13ADE0-0749-0780-F142-64F7D81F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2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아버지의 꿈을 찾아서…” - 아웃도어뉴스">
            <a:extLst>
              <a:ext uri="{FF2B5EF4-FFF2-40B4-BE49-F238E27FC236}">
                <a16:creationId xmlns:a16="http://schemas.microsoft.com/office/drawing/2014/main" id="{7283D1FD-0B7A-2A46-7013-A67F6E98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71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맥시코 최고의 휴양도시 &quot;캔쿤 (Cancun)&quot; 해변.">
            <a:extLst>
              <a:ext uri="{FF2B5EF4-FFF2-40B4-BE49-F238E27FC236}">
                <a16:creationId xmlns:a16="http://schemas.microsoft.com/office/drawing/2014/main" id="{8673404F-ABEC-3E7A-F3BF-ED1225C0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89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0"/>
            <a:ext cx="10515600" cy="1325563"/>
          </a:xfrm>
        </p:spPr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4" name="Picture 2" descr="사막 - 위키백과, 우리 모두의 백과사전">
            <a:extLst>
              <a:ext uri="{FF2B5EF4-FFF2-40B4-BE49-F238E27FC236}">
                <a16:creationId xmlns:a16="http://schemas.microsoft.com/office/drawing/2014/main" id="{2B0DABAD-E9AB-274F-10FF-0DF5750F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3" y="2695271"/>
            <a:ext cx="334790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죽음의 루트 아이거 북벽을 오르다 &lt; 사회/르포 &lt; 기사본문 - 주간조선">
            <a:extLst>
              <a:ext uri="{FF2B5EF4-FFF2-40B4-BE49-F238E27FC236}">
                <a16:creationId xmlns:a16="http://schemas.microsoft.com/office/drawing/2014/main" id="{1CA85232-75B4-735D-F6F7-F6B4D928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67" y="2695271"/>
            <a:ext cx="3556582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ancun, Mexico: a Complete Travel Guide">
            <a:extLst>
              <a:ext uri="{FF2B5EF4-FFF2-40B4-BE49-F238E27FC236}">
                <a16:creationId xmlns:a16="http://schemas.microsoft.com/office/drawing/2014/main" id="{FC4C82E7-160D-9D1F-AD43-6D987765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7" y="2695271"/>
            <a:ext cx="338594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519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hould we be worrying about the purpose of life? | Lifestyle News,The  Indian Express">
            <a:extLst>
              <a:ext uri="{FF2B5EF4-FFF2-40B4-BE49-F238E27FC236}">
                <a16:creationId xmlns:a16="http://schemas.microsoft.com/office/drawing/2014/main" id="{57C3671A-5C96-A3D3-4962-3E5BCFEB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14" y="904903"/>
            <a:ext cx="9079571" cy="50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컴퓨터 언어는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웹 페이지를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앱을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서버를 구현하고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해커의 공격을 방어하고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인공 지능을 개발하고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소형 시계에 들어가는 프로그램을 만들어야 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625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What?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사진 설명이 없습니다.">
            <a:extLst>
              <a:ext uri="{FF2B5EF4-FFF2-40B4-BE49-F238E27FC236}">
                <a16:creationId xmlns:a16="http://schemas.microsoft.com/office/drawing/2014/main" id="{AFFB4E51-F54B-4D4D-7C10-0A7B3BD65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42" y="274556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사진 설명이 없습니다.">
            <a:extLst>
              <a:ext uri="{FF2B5EF4-FFF2-40B4-BE49-F238E27FC236}">
                <a16:creationId xmlns:a16="http://schemas.microsoft.com/office/drawing/2014/main" id="{12B44BC4-35FE-FA19-72C4-1385D45F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19" y="20553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20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ko-KR" altLang="en-US" dirty="0"/>
              <a:t> 생겼을까요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88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역사적으로 인류는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Picture 6" descr="죄와 벌의 사회사] 조선시대의 유언비어와 익명서 | 한국역사연구회">
            <a:extLst>
              <a:ext uri="{FF2B5EF4-FFF2-40B4-BE49-F238E27FC236}">
                <a16:creationId xmlns:a16="http://schemas.microsoft.com/office/drawing/2014/main" id="{483F823E-7C95-F379-0D5B-8311AF73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02" y="1523945"/>
            <a:ext cx="3229534" cy="20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영어/English] 공식적인 편지의 구조. 공식적인 영어 편지는 빠르게 이메일로 대체되고 있습니다. 하지만… | by Leslie  Kim | The Best Way to Learn a New Language | Medium">
            <a:extLst>
              <a:ext uri="{FF2B5EF4-FFF2-40B4-BE49-F238E27FC236}">
                <a16:creationId xmlns:a16="http://schemas.microsoft.com/office/drawing/2014/main" id="{17BEA16A-D32D-51A0-8579-854B944B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1346"/>
            <a:ext cx="2622176" cy="203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祖父가 평생 모으고 간직한 희귀 고서, 선뜻 기증 &lt; 책과 사람 &lt; 기사본문 - 한국강사신문">
            <a:extLst>
              <a:ext uri="{FF2B5EF4-FFF2-40B4-BE49-F238E27FC236}">
                <a16:creationId xmlns:a16="http://schemas.microsoft.com/office/drawing/2014/main" id="{BCABEDA2-DE37-E8F7-9DA0-F01F2BEC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24" y="4032663"/>
            <a:ext cx="4347751" cy="23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전서구 (r94 판) - 나무위키">
            <a:extLst>
              <a:ext uri="{FF2B5EF4-FFF2-40B4-BE49-F238E27FC236}">
                <a16:creationId xmlns:a16="http://schemas.microsoft.com/office/drawing/2014/main" id="{3B4EF975-B3B5-C3D8-3AA2-A8ECB056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1523945"/>
            <a:ext cx="2356515" cy="203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인터넷의 탄생과</a:t>
            </a:r>
            <a:r>
              <a:rPr lang="en-US" altLang="ko-KR" dirty="0"/>
              <a:t>, HTML</a:t>
            </a:r>
            <a:endParaRPr lang="ko-KR" altLang="en-US" dirty="0"/>
          </a:p>
        </p:txBody>
      </p:sp>
      <p:pic>
        <p:nvPicPr>
          <p:cNvPr id="13314" name="Picture 2" descr="웹 브라우저 역사의 10가지 가장 중요한 이정표 - 공개SW 포털">
            <a:extLst>
              <a:ext uri="{FF2B5EF4-FFF2-40B4-BE49-F238E27FC236}">
                <a16:creationId xmlns:a16="http://schemas.microsoft.com/office/drawing/2014/main" id="{71B1B5C1-9E6F-1506-9658-9C5EBC0B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10" y="1688726"/>
            <a:ext cx="6742580" cy="45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555AA-DC8D-3F61-ED01-F0FE852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ko-KR" altLang="en-US" dirty="0"/>
              <a:t>탄생</a:t>
            </a:r>
            <a:r>
              <a:rPr lang="en-US" altLang="ko-KR" dirty="0"/>
              <a:t>!</a:t>
            </a:r>
            <a:r>
              <a:rPr lang="ko-KR" altLang="en-US" dirty="0"/>
              <a:t> 인터넷</a:t>
            </a:r>
            <a:r>
              <a:rPr lang="en-US" altLang="ko-KR" dirty="0"/>
              <a:t>(International Network)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CF78300-DE9B-C000-E7B4-CAE2875C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0" y="1325563"/>
            <a:ext cx="10932459" cy="49516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1973,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</a:rPr>
              <a:t>빈튼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서프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밥 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이 </a:t>
            </a:r>
            <a:r>
              <a:rPr lang="ko-KR" altLang="en-US" dirty="0" err="1"/>
              <a:t>인터네셔널</a:t>
            </a:r>
            <a:r>
              <a:rPr lang="ko-KR" altLang="en-US" dirty="0"/>
              <a:t> 네트워크 발명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1980, </a:t>
            </a:r>
            <a:r>
              <a:rPr lang="ko-KR" altLang="en-US" dirty="0"/>
              <a:t>미국 국방성이 연구용으로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을 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1983,</a:t>
            </a:r>
            <a:r>
              <a:rPr lang="ko-KR" altLang="en-US" dirty="0"/>
              <a:t> 미국 국방성이 군사용 네트워크는 </a:t>
            </a:r>
            <a:r>
              <a:rPr lang="en-US" altLang="ko-KR" dirty="0">
                <a:solidFill>
                  <a:schemeClr val="accent2"/>
                </a:solidFill>
              </a:rPr>
              <a:t>‘MIL NET’</a:t>
            </a:r>
            <a:r>
              <a:rPr lang="ko-KR" altLang="en-US" dirty="0"/>
              <a:t>으로 분리하여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은 민간용으로 사용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1989,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팀 </a:t>
            </a:r>
            <a:r>
              <a:rPr lang="ko-KR" altLang="en-US" dirty="0" err="1">
                <a:solidFill>
                  <a:schemeClr val="accent2"/>
                </a:solidFill>
              </a:rPr>
              <a:t>버너스리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가 월드 와이드 웹의 </a:t>
            </a:r>
            <a:r>
              <a:rPr lang="ko-KR" altLang="en-US" dirty="0">
                <a:solidFill>
                  <a:schemeClr val="accent2"/>
                </a:solidFill>
              </a:rPr>
              <a:t>하이퍼텍스트시스템</a:t>
            </a:r>
            <a:r>
              <a:rPr lang="en-US" altLang="ko-KR" dirty="0">
                <a:solidFill>
                  <a:schemeClr val="accent2"/>
                </a:solidFill>
              </a:rPr>
              <a:t>, URL, HTTP, HTML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설계 및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1993, HTML 1.0 </a:t>
            </a:r>
            <a:r>
              <a:rPr lang="ko-KR" altLang="en-US" dirty="0"/>
              <a:t>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https://www.w3.org/Protocols/HTTP/AsImplemented.html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38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 descr="영어책 읽는 선비 :: 책 읽는 습관 들이기 - 일만페이지 독서력">
            <a:extLst>
              <a:ext uri="{FF2B5EF4-FFF2-40B4-BE49-F238E27FC236}">
                <a16:creationId xmlns:a16="http://schemas.microsoft.com/office/drawing/2014/main" id="{B822DD6E-3177-D239-E407-604CDB4F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8560"/>
            <a:ext cx="478603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k Building: What is it and How to get great links?">
            <a:extLst>
              <a:ext uri="{FF2B5EF4-FFF2-40B4-BE49-F238E27FC236}">
                <a16:creationId xmlns:a16="http://schemas.microsoft.com/office/drawing/2014/main" id="{9C585327-C712-43C2-18D1-A00E96603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31" y="2642523"/>
            <a:ext cx="5522259" cy="290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</a:t>
            </a:r>
            <a:endParaRPr lang="ko-KR" altLang="en-US" dirty="0"/>
          </a:p>
        </p:txBody>
      </p:sp>
      <p:pic>
        <p:nvPicPr>
          <p:cNvPr id="11270" name="Picture 6" descr="HTML5] 3 HTML Text Tag? 소개-IMBETPY">
            <a:extLst>
              <a:ext uri="{FF2B5EF4-FFF2-40B4-BE49-F238E27FC236}">
                <a16:creationId xmlns:a16="http://schemas.microsoft.com/office/drawing/2014/main" id="{230E7336-B0C5-D094-FD68-E615CC98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0" y="250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이광수 이름표 7개 `공효진과 한팀…제거해도 계속 나와… 결국 우승` - 부산일보">
            <a:extLst>
              <a:ext uri="{FF2B5EF4-FFF2-40B4-BE49-F238E27FC236}">
                <a16:creationId xmlns:a16="http://schemas.microsoft.com/office/drawing/2014/main" id="{FF61F5A9-85E1-8832-0304-00F8ADA6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15" y="2737224"/>
            <a:ext cx="4699829" cy="33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공식 문서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https://developer.mozilla.org/ko/docs/Learn/HTML/Introduction_to_HTML/Getting_started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4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실습을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07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248F59F-FF43-A4FD-78A9-3F367B74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</a:p>
        </p:txBody>
      </p:sp>
      <p:pic>
        <p:nvPicPr>
          <p:cNvPr id="8" name="Picture 2" descr="React, Vue 개발자를 위한 VSCode Extension. VSCode를 사용하는 웹 개발자를 위한 Extension 추천 |  by Bora Lee | Medium | Medium">
            <a:extLst>
              <a:ext uri="{FF2B5EF4-FFF2-40B4-BE49-F238E27FC236}">
                <a16:creationId xmlns:a16="http://schemas.microsoft.com/office/drawing/2014/main" id="{C8153023-892E-F0FD-5B2E-1A7AFF9F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073" y="1787392"/>
            <a:ext cx="6931854" cy="34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E3A85-CA30-DC29-2FF5-D0CF6ACC9DE0}"/>
              </a:ext>
            </a:extLst>
          </p:cNvPr>
          <p:cNvSpPr txBox="1"/>
          <p:nvPr/>
        </p:nvSpPr>
        <p:spPr>
          <a:xfrm>
            <a:off x="1396253" y="5523717"/>
            <a:ext cx="9399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https://code.visualstudio.com/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99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ub scandal Dollar live server - woodslogsplitter.com">
            <a:extLst>
              <a:ext uri="{FF2B5EF4-FFF2-40B4-BE49-F238E27FC236}">
                <a16:creationId xmlns:a16="http://schemas.microsoft.com/office/drawing/2014/main" id="{8994E8E3-CF87-9A3A-FDA0-24A618F6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752475"/>
            <a:ext cx="5353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9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439DBB7-E447-C96C-30DA-A8E57EFB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79" y="184557"/>
            <a:ext cx="6096000" cy="34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15F5FE1-089B-44A4-45DF-969A158E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46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5BBDA2B-7C06-524D-35B1-6805F525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05" y="3282142"/>
            <a:ext cx="4766155" cy="35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81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Do it!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A4E09F-3140-D209-4843-FB23DA88B305}"/>
              </a:ext>
            </a:extLst>
          </p:cNvPr>
          <p:cNvSpPr txBox="1"/>
          <p:nvPr/>
        </p:nvSpPr>
        <p:spPr>
          <a:xfrm>
            <a:off x="694887" y="587475"/>
            <a:ext cx="1089647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</a:p>
          <a:p>
            <a:r>
              <a:rPr lang="en-US" altLang="ko-KR" sz="11500" dirty="0">
                <a:latin typeface="Mosk Bold 700" panose="02000506000000020004" pitchFamily="2" charset="0"/>
              </a:rPr>
              <a:t>		Hello, World!</a:t>
            </a:r>
          </a:p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횡성 골조공사를 마치다.">
            <a:extLst>
              <a:ext uri="{FF2B5EF4-FFF2-40B4-BE49-F238E27FC236}">
                <a16:creationId xmlns:a16="http://schemas.microsoft.com/office/drawing/2014/main" id="{DA173077-F938-AA69-3C57-D060C7A4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53" y="710873"/>
            <a:ext cx="8159893" cy="54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831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86" y="1785378"/>
            <a:ext cx="3827649" cy="45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580650" y="1702793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580649" y="4114299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2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87" y="2485196"/>
            <a:ext cx="2439614" cy="28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866964" y="2295774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866964" y="4047188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9E31C-CF70-7D75-CE16-4CF21CBD82E8}"/>
              </a:ext>
            </a:extLst>
          </p:cNvPr>
          <p:cNvSpPr txBox="1"/>
          <p:nvPr/>
        </p:nvSpPr>
        <p:spPr>
          <a:xfrm>
            <a:off x="2158454" y="1094646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BB7EA-22EA-82E6-9F25-5FDDFF8C0565}"/>
              </a:ext>
            </a:extLst>
          </p:cNvPr>
          <p:cNvSpPr txBox="1"/>
          <p:nvPr/>
        </p:nvSpPr>
        <p:spPr>
          <a:xfrm>
            <a:off x="2158453" y="5437738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36C060-E889-021E-C1D0-70A30603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6" y="1328390"/>
            <a:ext cx="6243917" cy="552678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HTML5 </a:t>
            </a:r>
            <a:r>
              <a:rPr lang="ko-KR" altLang="en-US" sz="2400" dirty="0"/>
              <a:t>문서는 반드시 </a:t>
            </a:r>
            <a:r>
              <a:rPr lang="en-US" altLang="ko-KR" sz="2400" dirty="0">
                <a:solidFill>
                  <a:schemeClr val="accent2"/>
                </a:solidFill>
              </a:rPr>
              <a:t>&lt;!DOCTYPE html&gt;</a:t>
            </a:r>
            <a:r>
              <a:rPr lang="ko-KR" altLang="en-US" sz="2400" dirty="0"/>
              <a:t>으로 시작하여 문서 형식을 </a:t>
            </a:r>
            <a:r>
              <a:rPr lang="en-US" altLang="ko-KR" sz="2400" dirty="0"/>
              <a:t>HTML5</a:t>
            </a:r>
            <a:r>
              <a:rPr lang="ko-KR" altLang="en-US" sz="2400" dirty="0"/>
              <a:t>로 지정</a:t>
            </a:r>
            <a:endParaRPr lang="en-US" altLang="ko-KR" sz="2400" dirty="0"/>
          </a:p>
          <a:p>
            <a:r>
              <a:rPr lang="ko-KR" altLang="en-US" sz="2400" dirty="0"/>
              <a:t>실제적인 </a:t>
            </a:r>
            <a:r>
              <a:rPr lang="en-US" altLang="ko-KR" sz="2400" dirty="0"/>
              <a:t>HTML </a:t>
            </a:r>
            <a:r>
              <a:rPr lang="ko-KR" altLang="en-US" sz="2400" dirty="0"/>
              <a:t>문서는 </a:t>
            </a:r>
            <a:r>
              <a:rPr lang="en-US" altLang="ko-KR" sz="2400" dirty="0"/>
              <a:t>2</a:t>
            </a:r>
            <a:r>
              <a:rPr lang="ko-KR" altLang="en-US" sz="2400" dirty="0"/>
              <a:t>번째 행부터 시작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00B050"/>
                </a:solidFill>
              </a:rPr>
              <a:t>&lt;html&gt;</a:t>
            </a:r>
            <a:r>
              <a:rPr lang="ko-KR" altLang="en-US" sz="2400" dirty="0">
                <a:solidFill>
                  <a:srgbClr val="00B050"/>
                </a:solidFill>
              </a:rPr>
              <a:t>과 </a:t>
            </a:r>
            <a:r>
              <a:rPr lang="en-US" altLang="ko-KR" sz="2400" dirty="0">
                <a:solidFill>
                  <a:srgbClr val="00B050"/>
                </a:solidFill>
              </a:rPr>
              <a:t>&lt;/html&gt;</a:t>
            </a:r>
            <a:r>
              <a:rPr lang="en-US" altLang="ko-KR" sz="2400" dirty="0"/>
              <a:t> </a:t>
            </a:r>
            <a:r>
              <a:rPr lang="ko-KR" altLang="en-US" sz="2400" dirty="0"/>
              <a:t>사이에 작성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00B050"/>
                </a:solidFill>
              </a:rPr>
              <a:t>&lt;head&gt;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&lt;/head&gt; </a:t>
            </a:r>
            <a:r>
              <a:rPr lang="ko-KR" altLang="en-US" sz="2400" dirty="0"/>
              <a:t>사이에는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en-US" altLang="ko-KR" sz="2400" dirty="0"/>
              <a:t> </a:t>
            </a:r>
            <a:r>
              <a:rPr lang="ko-KR" altLang="en-US" sz="2400" dirty="0"/>
              <a:t>태그의 정보를 읽어 들이기 위한 정보가 존재</a:t>
            </a:r>
            <a:r>
              <a:rPr lang="en-US" altLang="ko-KR" sz="2400" dirty="0"/>
              <a:t>(</a:t>
            </a:r>
            <a:r>
              <a:rPr lang="ko-KR" altLang="en-US" sz="2400" dirty="0"/>
              <a:t>제목</a:t>
            </a:r>
            <a:r>
              <a:rPr lang="en-US" altLang="ko-KR" sz="2400" dirty="0"/>
              <a:t>, </a:t>
            </a:r>
            <a:r>
              <a:rPr lang="ko-KR" altLang="en-US" sz="2400" dirty="0"/>
              <a:t>저장 방식</a:t>
            </a:r>
            <a:r>
              <a:rPr lang="en-US" altLang="ko-KR" sz="2400" dirty="0"/>
              <a:t>, </a:t>
            </a:r>
            <a:r>
              <a:rPr lang="ko-KR" altLang="en-US" sz="2400" dirty="0"/>
              <a:t>브라우저의 크기 등등</a:t>
            </a:r>
            <a:r>
              <a:rPr lang="en-US" altLang="ko-KR" sz="2400" dirty="0"/>
              <a:t>)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/>
              <a:t>웹 브라우저에 출력되는 모든 요소는   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&lt;/body&gt; </a:t>
            </a:r>
            <a:r>
              <a:rPr lang="ko-KR" altLang="en-US" sz="2400" dirty="0"/>
              <a:t>사이에 위치한다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EB7512-E5A1-ACEF-C930-9E8D8B4E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1" y="1529559"/>
            <a:ext cx="4543228" cy="33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0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&lt;head&gt;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메타 데이터</a:t>
            </a:r>
            <a:r>
              <a:rPr lang="en-US" altLang="ko-KR" dirty="0"/>
              <a:t>(</a:t>
            </a:r>
            <a:r>
              <a:rPr lang="ko-KR" altLang="en-US" dirty="0"/>
              <a:t>데이터를 위한 데이터</a:t>
            </a:r>
            <a:r>
              <a:rPr lang="en-US" altLang="ko-KR" dirty="0"/>
              <a:t>)</a:t>
            </a:r>
            <a:r>
              <a:rPr lang="ko-KR" altLang="en-US" dirty="0"/>
              <a:t>를 포함하기 위한 태그</a:t>
            </a:r>
            <a:endParaRPr lang="en-US" altLang="ko-KR" dirty="0"/>
          </a:p>
          <a:p>
            <a:r>
              <a:rPr lang="ko-KR" altLang="en-US" dirty="0"/>
              <a:t>웹 페이지에 </a:t>
            </a:r>
            <a:r>
              <a:rPr lang="ko-KR" altLang="en-US" dirty="0">
                <a:solidFill>
                  <a:schemeClr val="accent2"/>
                </a:solidFill>
              </a:rPr>
              <a:t>유일</a:t>
            </a:r>
            <a:r>
              <a:rPr lang="ko-KR" altLang="en-US" dirty="0"/>
              <a:t>하게 존재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en-US" altLang="ko-KR" dirty="0">
                <a:solidFill>
                  <a:srgbClr val="00B050"/>
                </a:solidFill>
              </a:rPr>
              <a:t>title, style, link, script, meta</a:t>
            </a:r>
            <a:r>
              <a:rPr lang="en-US" altLang="ko-KR" dirty="0"/>
              <a:t> </a:t>
            </a:r>
            <a:r>
              <a:rPr lang="ko-KR" altLang="en-US" dirty="0"/>
              <a:t>에 대한 데이터로 화면에 표시되지 않음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Title</a:t>
            </a:r>
            <a:r>
              <a:rPr lang="en-US" altLang="ko-KR" dirty="0"/>
              <a:t> : HTML </a:t>
            </a:r>
            <a:r>
              <a:rPr lang="ko-KR" altLang="en-US" dirty="0"/>
              <a:t>문서의 제목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en-US" altLang="ko-KR" dirty="0"/>
              <a:t> : HTML </a:t>
            </a:r>
            <a:r>
              <a:rPr lang="ko-KR" altLang="en-US" dirty="0"/>
              <a:t>문서의 </a:t>
            </a:r>
            <a:r>
              <a:rPr lang="en-US" altLang="ko-KR" dirty="0"/>
              <a:t>Style </a:t>
            </a:r>
            <a:r>
              <a:rPr lang="ko-KR" altLang="en-US" dirty="0"/>
              <a:t>정보 정의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Link</a:t>
            </a:r>
            <a:r>
              <a:rPr lang="en-US" altLang="ko-KR" dirty="0"/>
              <a:t> : </a:t>
            </a:r>
            <a:r>
              <a:rPr lang="ko-KR" altLang="en-US" dirty="0"/>
              <a:t>외부 리소스와의 연결 정보를 정의</a:t>
            </a:r>
            <a:r>
              <a:rPr lang="en-US" altLang="ko-KR" dirty="0"/>
              <a:t>(CSS </a:t>
            </a:r>
            <a:r>
              <a:rPr lang="ko-KR" altLang="en-US" dirty="0"/>
              <a:t>파일 연계에 사용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Script</a:t>
            </a:r>
            <a:r>
              <a:rPr lang="en-US" altLang="ko-KR" dirty="0"/>
              <a:t> :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를 정의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Meta</a:t>
            </a:r>
            <a:r>
              <a:rPr lang="en-US" altLang="ko-KR" dirty="0"/>
              <a:t> : </a:t>
            </a:r>
            <a:r>
              <a:rPr lang="ko-KR" altLang="en-US" dirty="0"/>
              <a:t>페이지 설명</a:t>
            </a:r>
            <a:r>
              <a:rPr lang="en-US" altLang="ko-KR" dirty="0"/>
              <a:t>,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화면 크기 등의 정보</a:t>
            </a:r>
            <a:r>
              <a:rPr lang="en-US" altLang="ko-KR" dirty="0"/>
              <a:t>. </a:t>
            </a:r>
            <a:r>
              <a:rPr lang="ko-KR" altLang="en-US" dirty="0"/>
              <a:t>주로 브라우저 또는 검색 엔진에서 사용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91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문서의 내용</a:t>
            </a:r>
            <a:r>
              <a:rPr lang="ko-KR" altLang="en-US" dirty="0"/>
              <a:t>을 담는 태그</a:t>
            </a:r>
            <a:endParaRPr lang="en-US" altLang="ko-KR" dirty="0"/>
          </a:p>
          <a:p>
            <a:r>
              <a:rPr lang="ko-KR" altLang="en-US" dirty="0"/>
              <a:t>웹페이지를 구성하는 대부분의 요소가 </a:t>
            </a:r>
            <a:r>
              <a:rPr lang="en-US" altLang="ko-KR" dirty="0"/>
              <a:t>body </a:t>
            </a:r>
            <a:r>
              <a:rPr lang="ko-KR" altLang="en-US" dirty="0"/>
              <a:t>태그 내에 기술</a:t>
            </a:r>
          </a:p>
        </p:txBody>
      </p:sp>
    </p:spTree>
    <p:extLst>
      <p:ext uri="{BB962C8B-B14F-4D97-AF65-F5344CB8AC3E}">
        <p14:creationId xmlns:p14="http://schemas.microsoft.com/office/powerpoint/2010/main" val="4741792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en-US" altLang="ko-KR" dirty="0">
                <a:solidFill>
                  <a:schemeClr val="accent2"/>
                </a:solidFill>
              </a:rPr>
              <a:t>(Element)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9F872-F0B6-F0D0-99AD-72B31EA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3" y="1555997"/>
            <a:ext cx="7516274" cy="2476846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58553"/>
            <a:ext cx="10806953" cy="18108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요소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(Element)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시작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(Opening tag)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종료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(Closing tag)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그리고 태그 사이에 위치한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내용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(Content)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955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r>
              <a:rPr lang="en-US" altLang="ko-KR" dirty="0">
                <a:solidFill>
                  <a:schemeClr val="accent2"/>
                </a:solidFill>
              </a:rPr>
              <a:t>(Nested)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082" y="1328390"/>
            <a:ext cx="6696634" cy="49700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B050"/>
                </a:solidFill>
                <a:effectLst/>
              </a:rPr>
              <a:t>&lt;html&gt;&lt;/html&gt;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웹페이지를 구성하는 모든 요소들을 포함한다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예제를 보면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&lt;body&gt;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포함하며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&lt;meta&gt; </a:t>
            </a:r>
            <a:r>
              <a:rPr lang="ko-KR" altLang="en-US" b="0" i="0" dirty="0">
                <a:effectLst/>
              </a:rPr>
              <a:t>와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&lt;title&gt;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요소를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&lt;body&gt;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&lt;h1&gt;, &lt;p&gt;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중첩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부모자식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웹페이지의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구조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(structure)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표현한다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9B1002-B4C4-0069-28BA-3DC7BC0D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534578"/>
            <a:ext cx="4253505" cy="31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3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F4C41B0E-38D6-46FE-F007-5897902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29" y="0"/>
            <a:ext cx="3425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D591B3C-2DA0-5E04-6951-592DAE5B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1993"/>
            <a:ext cx="4657068" cy="349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161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A0D5F8-C883-F037-9A97-1B9DB1DA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89950"/>
            <a:ext cx="10553700" cy="58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20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D7F65-5ED3-1966-4ECF-B4E67486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69" y="355445"/>
            <a:ext cx="10081261" cy="61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685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9F053D-FF51-68E7-6526-ACD8B6E0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30" y="432484"/>
            <a:ext cx="9766140" cy="59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847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29371-E34B-849B-57FF-EF25F2B8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1" y="384880"/>
            <a:ext cx="10021698" cy="60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83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05897B-A408-5BFA-344E-9285FCF0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79" y="456779"/>
            <a:ext cx="9784041" cy="59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918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빈 요소</a:t>
            </a:r>
            <a:r>
              <a:rPr lang="en-US" altLang="ko-KR" dirty="0">
                <a:solidFill>
                  <a:schemeClr val="accent2"/>
                </a:solidFill>
              </a:rPr>
              <a:t>(Empty)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58" y="1690688"/>
            <a:ext cx="6893859" cy="4970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내용이 없는 요소</a:t>
            </a:r>
            <a:r>
              <a:rPr lang="en-US" altLang="ko-KR" dirty="0"/>
              <a:t>(</a:t>
            </a:r>
            <a:r>
              <a:rPr lang="ko-KR" altLang="en-US" dirty="0"/>
              <a:t>가질 수 없거나</a:t>
            </a:r>
            <a:r>
              <a:rPr lang="en-US" altLang="ko-KR" dirty="0"/>
              <a:t>, </a:t>
            </a:r>
            <a:r>
              <a:rPr lang="ko-KR" altLang="en-US" dirty="0"/>
              <a:t>필요 </a:t>
            </a:r>
            <a:r>
              <a:rPr lang="en-US" altLang="ko-KR" dirty="0"/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빈 요소는 내용이 없으며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속성만 소유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번 라인의 </a:t>
            </a:r>
            <a:r>
              <a:rPr lang="en-US" altLang="ko-KR" dirty="0">
                <a:solidFill>
                  <a:srgbClr val="00B050"/>
                </a:solidFill>
              </a:rPr>
              <a:t>&lt;meta&gt; </a:t>
            </a:r>
            <a:r>
              <a:rPr lang="ko-KR" altLang="en-US" dirty="0"/>
              <a:t>가 빈 요소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 </a:t>
            </a:r>
            <a:r>
              <a:rPr lang="ko-KR" altLang="en-US" dirty="0"/>
              <a:t>등의 데이터를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&lt;input&gt;, &lt;link&gt;, &lt;meta&gt; </a:t>
            </a:r>
            <a:r>
              <a:rPr lang="ko-KR" altLang="en-US" dirty="0"/>
              <a:t>등이 존재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F8008-0E33-525D-FE5B-C271A5F2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" y="1942622"/>
            <a:ext cx="3877216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84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FBD945-00CF-44C2-BDCD-C3C25665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07" y="1490170"/>
            <a:ext cx="8058786" cy="38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88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948837-3986-5342-CDFF-ADF40569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46" y="1038277"/>
            <a:ext cx="9403508" cy="4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5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(Attribute)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8821036-62BB-D3D1-D286-42D12EAF1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" y="4112339"/>
            <a:ext cx="11098304" cy="24856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(Attribute)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이란 요소의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성질</a:t>
            </a:r>
            <a:r>
              <a:rPr lang="en-US" altLang="ko-KR" b="0" i="0" dirty="0">
                <a:solidFill>
                  <a:srgbClr val="0070C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특징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을 정의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요소에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추가적 정보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예를 들어 이미지 파일의 경로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크기 등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제공한다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31F5-B30F-2874-4B5C-1AE628B1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8" y="1477176"/>
            <a:ext cx="7912100" cy="2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96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DD6114-57B4-BB87-2FE9-21F5D908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33" y="722226"/>
            <a:ext cx="8833534" cy="54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2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2736</Words>
  <Application>Microsoft Office PowerPoint</Application>
  <PresentationFormat>와이드스크린</PresentationFormat>
  <Paragraphs>406</Paragraphs>
  <Slides>169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169</vt:i4>
      </vt:variant>
    </vt:vector>
  </HeadingPairs>
  <TitlesOfParts>
    <vt:vector size="178" baseType="lpstr">
      <vt:lpstr>Arial</vt:lpstr>
      <vt:lpstr>Lora</vt:lpstr>
      <vt:lpstr>맑은 고딕</vt:lpstr>
      <vt:lpstr>ROKAF SLAB SERIF MEDIUM</vt:lpstr>
      <vt:lpstr>강한공군체 Medium</vt:lpstr>
      <vt:lpstr>Consolas</vt:lpstr>
      <vt:lpstr>Calibri</vt:lpstr>
      <vt:lpstr>Mosk Bold 700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우리는 이런 언어들을 배울 겁니다!</vt:lpstr>
      <vt:lpstr>이 언어들은 왜 나누어져 있을까요?</vt:lpstr>
      <vt:lpstr>PowerPoint 프레젠테이션</vt:lpstr>
      <vt:lpstr>PowerPoint 프레젠테이션</vt:lpstr>
      <vt:lpstr>PowerPoint 프레젠테이션</vt:lpstr>
      <vt:lpstr>이 언어들은 왜 나누어져 있을까요?</vt:lpstr>
      <vt:lpstr>PowerPoint 프레젠테이션</vt:lpstr>
      <vt:lpstr>그럼 컴퓨터 언어는?</vt:lpstr>
      <vt:lpstr>PowerPoint 프레젠테이션</vt:lpstr>
      <vt:lpstr>HTML</vt:lpstr>
      <vt:lpstr>역사적으로 인류는!</vt:lpstr>
      <vt:lpstr>인터넷의 탄생과, HTML</vt:lpstr>
      <vt:lpstr>탄생! 인터넷(International Network)</vt:lpstr>
      <vt:lpstr>HyperText Markup Language</vt:lpstr>
      <vt:lpstr>HyperText Markup Language</vt:lpstr>
      <vt:lpstr>HTML</vt:lpstr>
      <vt:lpstr>PowerPoint 프레젠테이션</vt:lpstr>
      <vt:lpstr>VS Code 설치</vt:lpstr>
      <vt:lpstr>PowerPoint 프레젠테이션</vt:lpstr>
      <vt:lpstr>PowerPoint 프레젠테이션</vt:lpstr>
      <vt:lpstr>PowerPoint 프레젠테이션</vt:lpstr>
      <vt:lpstr>PowerPoint 프레젠테이션</vt:lpstr>
      <vt:lpstr>HTML 구조 설명</vt:lpstr>
      <vt:lpstr>HTML 구조 설명</vt:lpstr>
      <vt:lpstr>HTML 구조 설명</vt:lpstr>
      <vt:lpstr>&lt;head&gt; 태그</vt:lpstr>
      <vt:lpstr>&lt;body&gt; 태그</vt:lpstr>
      <vt:lpstr>HTML 기본 문법, 요소(Element)</vt:lpstr>
      <vt:lpstr>HTML 기본 문법, 중첩(Nested)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빈 요소(Empty)</vt:lpstr>
      <vt:lpstr>PowerPoint 프레젠테이션</vt:lpstr>
      <vt:lpstr>PowerPoint 프레젠테이션</vt:lpstr>
      <vt:lpstr>HTML 기본 문법, 속성(Attribute)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주석(Comments)</vt:lpstr>
      <vt:lpstr>PowerPoint 프레젠테이션</vt:lpstr>
      <vt:lpstr>제목 태그, &lt;h1~6&gt;&lt;/h1~6&gt;</vt:lpstr>
      <vt:lpstr>Semantic Web</vt:lpstr>
      <vt:lpstr>본문 태그, &lt;p&gt;&lt;/p&gt;</vt:lpstr>
      <vt:lpstr>줄 바꿈 태그, &lt;br&gt;</vt:lpstr>
      <vt:lpstr>형식화 된 글자, &lt;pre&gt;&lt;/pre&gt;</vt:lpstr>
      <vt:lpstr>목록, &lt;ul&gt;&lt;/ul&gt; or &lt;ol&gt;&lt;/ol&gt;</vt:lpstr>
      <vt:lpstr>중첩 목록!</vt:lpstr>
      <vt:lpstr>수평 줄, &lt;hr&gt;</vt:lpstr>
      <vt:lpstr>문자 꾸미기 태그들</vt:lpstr>
      <vt:lpstr>실습 1, 카페 음료 문서 작성</vt:lpstr>
      <vt:lpstr>실습 1, 카페 음료 문서 작성</vt:lpstr>
      <vt:lpstr>PowerPoint 프레젠테이션</vt:lpstr>
      <vt:lpstr>이미지를 넣고 싶어?, &lt;img&gt;</vt:lpstr>
      <vt:lpstr>HTML의 꽃 하이퍼링크, &lt;a&gt;</vt:lpstr>
      <vt:lpstr>PowerPoint 프레젠테이션</vt:lpstr>
      <vt:lpstr>테이블을 만들자! &lt;table&gt;</vt:lpstr>
      <vt:lpstr>PowerPoint 프레젠테이션</vt:lpstr>
      <vt:lpstr>&lt;table&gt; 속성</vt:lpstr>
      <vt:lpstr>PowerPoint 프레젠테이션</vt:lpstr>
      <vt:lpstr>실습 2, 카페 음료 주문 테이블 작성</vt:lpstr>
      <vt:lpstr>PowerPoint 프레젠테이션</vt:lpstr>
      <vt:lpstr>PowerPoint 프레젠테이션</vt:lpstr>
      <vt:lpstr>선택 메뉴를 만드는, &lt;select&gt;</vt:lpstr>
      <vt:lpstr>PowerPoint 프레젠테이션</vt:lpstr>
      <vt:lpstr> 입력 값 받기! &lt;input&gt;</vt:lpstr>
      <vt:lpstr>버튼, type=“button”</vt:lpstr>
      <vt:lpstr>텍스트, type=“text”</vt:lpstr>
      <vt:lpstr>패스워드, type=“password”</vt:lpstr>
      <vt:lpstr>체크 박스, type=“checkbox”</vt:lpstr>
      <vt:lpstr>PowerPoint 프레젠테이션</vt:lpstr>
      <vt:lpstr>라디오 버튼, type=“radio”</vt:lpstr>
      <vt:lpstr>PowerPoint 프레젠테이션</vt:lpstr>
      <vt:lpstr>날짜 선택, type=“date”</vt:lpstr>
      <vt:lpstr>실습 3, 카페 음료 주문 문서 작성</vt:lpstr>
      <vt:lpstr>PowerPoint 프레젠테이션</vt:lpstr>
      <vt:lpstr>PowerPoint 프레젠테이션</vt:lpstr>
      <vt:lpstr>PowerPoint 프레젠테이션</vt:lpstr>
      <vt:lpstr>PowerPoint 프레젠테이션</vt:lpstr>
      <vt:lpstr>Git, 설치하기(Windows)</vt:lpstr>
      <vt:lpstr>Git, 설치하기(Windows)</vt:lpstr>
      <vt:lpstr>Git, 설치하기(Mac)</vt:lpstr>
      <vt:lpstr>VS Code, 터미널 설정 및 버전 확인</vt:lpstr>
      <vt:lpstr>프로필 꾸미기 시작!</vt:lpstr>
      <vt:lpstr>Git hub 사용을 위한 세팅 시작!</vt:lpstr>
      <vt:lpstr>PowerPoint 프레젠테이션</vt:lpstr>
      <vt:lpstr>Git, 커밋하기 on Local</vt:lpstr>
      <vt:lpstr>Github 에 올리기! – Repo 생성</vt:lpstr>
      <vt:lpstr>Github 에 올리기! – 안내 따라하기!</vt:lpstr>
      <vt:lpstr>Github 에 올리기! – 안내 따라하기!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커맨드 라인에서 푸쉬하기!</vt:lpstr>
      <vt:lpstr>Github Desktop 에서 푸쉬하기!</vt:lpstr>
      <vt:lpstr>PowerPoint 프레젠테이션</vt:lpstr>
      <vt:lpstr>PowerPoint 프레젠테이션</vt:lpstr>
      <vt:lpstr>Access Token 발행!</vt:lpstr>
      <vt:lpstr>For Windows</vt:lpstr>
      <vt:lpstr>For Mac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75</cp:revision>
  <dcterms:created xsi:type="dcterms:W3CDTF">2022-05-29T13:34:07Z</dcterms:created>
  <dcterms:modified xsi:type="dcterms:W3CDTF">2023-01-25T16:12:49Z</dcterms:modified>
</cp:coreProperties>
</file>